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77" r:id="rId2"/>
    <p:sldId id="695" r:id="rId3"/>
    <p:sldId id="694" r:id="rId4"/>
    <p:sldId id="687" r:id="rId5"/>
    <p:sldId id="688" r:id="rId6"/>
    <p:sldId id="691" r:id="rId7"/>
    <p:sldId id="689" r:id="rId8"/>
    <p:sldId id="690" r:id="rId9"/>
    <p:sldId id="692" r:id="rId10"/>
    <p:sldId id="636" r:id="rId11"/>
    <p:sldId id="637" r:id="rId12"/>
    <p:sldId id="638" r:id="rId13"/>
    <p:sldId id="641" r:id="rId14"/>
    <p:sldId id="693" r:id="rId15"/>
    <p:sldId id="578" r:id="rId16"/>
    <p:sldId id="698" r:id="rId17"/>
    <p:sldId id="579" r:id="rId18"/>
    <p:sldId id="696" r:id="rId19"/>
    <p:sldId id="697" r:id="rId20"/>
    <p:sldId id="639" r:id="rId21"/>
    <p:sldId id="482" r:id="rId22"/>
    <p:sldId id="640" r:id="rId23"/>
    <p:sldId id="681" r:id="rId24"/>
    <p:sldId id="678" r:id="rId25"/>
    <p:sldId id="389" r:id="rId26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Yulkin" initials="MY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2" autoAdjust="0"/>
    <p:restoredTop sz="83271" autoAdjust="0"/>
  </p:normalViewPr>
  <p:slideViewPr>
    <p:cSldViewPr>
      <p:cViewPr varScale="1">
        <p:scale>
          <a:sx n="85" d="100"/>
          <a:sy n="85" d="100"/>
        </p:scale>
        <p:origin x="-1368" y="-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5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%20Yulkin\Desktop\CCGS\GHG%20Emissions\CDP\CDP_2016\&#1043;&#1088;&#1072;&#1092;&#1080;&#1082;&#1080;%20CDP%2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%20Yulkin\Desktop\CCGS\GHG%20Emissions\CDP\CDP_2016\&#1043;&#1088;&#1072;&#1092;&#1080;&#1082;&#1080;%20CDP%2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449420652607228E-2"/>
          <c:y val="2.3439267723820024E-2"/>
          <c:w val="0.87811423730696592"/>
          <c:h val="0.86058093196711671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solidFill>
                <a:srgbClr val="502604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'[Графики CDP 3.xlsx]Лист1'!$C$87:$O$87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xVal>
          <c:yVal>
            <c:numRef>
              <c:f>'[Графики CDP 3.xlsx]Лист1'!$C$89:$O$89</c:f>
              <c:numCache>
                <c:formatCode>General</c:formatCode>
                <c:ptCount val="13"/>
                <c:pt idx="0">
                  <c:v>4.5</c:v>
                </c:pt>
                <c:pt idx="1">
                  <c:v>10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57</c:v>
                </c:pt>
                <c:pt idx="6">
                  <c:v>55</c:v>
                </c:pt>
                <c:pt idx="7">
                  <c:v>64</c:v>
                </c:pt>
                <c:pt idx="8">
                  <c:v>71</c:v>
                </c:pt>
                <c:pt idx="9">
                  <c:v>78</c:v>
                </c:pt>
                <c:pt idx="10">
                  <c:v>87</c:v>
                </c:pt>
                <c:pt idx="11">
                  <c:v>92</c:v>
                </c:pt>
                <c:pt idx="12">
                  <c:v>95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6B7-45C0-A244-1DFBEB8D9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982208"/>
        <c:axId val="96477952"/>
      </c:scatterChart>
      <c:valAx>
        <c:axId val="85982208"/>
        <c:scaling>
          <c:orientation val="minMax"/>
          <c:max val="2015"/>
          <c:min val="2003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 rot="-5400000"/>
          <a:lstStyle/>
          <a:p>
            <a:pPr>
              <a:defRPr sz="1400" b="0"/>
            </a:pPr>
            <a:endParaRPr lang="ru-RU"/>
          </a:p>
        </c:txPr>
        <c:crossAx val="96477952"/>
        <c:crosses val="autoZero"/>
        <c:crossBetween val="midCat"/>
        <c:majorUnit val="1"/>
      </c:valAx>
      <c:valAx>
        <c:axId val="9647795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85982208"/>
        <c:crosses val="max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945171215543961E-2"/>
          <c:y val="6.8258773056401198E-2"/>
          <c:w val="0.89881795541236154"/>
          <c:h val="0.852031090362701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9050">
              <a:solidFill>
                <a:schemeClr val="accent4"/>
              </a:solidFill>
            </a:ln>
          </c:spPr>
          <c:invertIfNegative val="0"/>
          <c:dLbls>
            <c:dLbl>
              <c:idx val="0"/>
              <c:layout>
                <c:manualLayout>
                  <c:x val="2.6776222882749362E-3"/>
                  <c:y val="4.4540778391822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96F-4639-AD75-593B3AB68EF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anchor="t" anchorCtr="0"/>
              <a:lstStyle/>
              <a:p>
                <a:pPr>
                  <a:defRPr sz="1030"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'[Графики CDP 3.xlsx]Лист1'!$C$87:$O$87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'[Графики CDP 3.xlsx]Лист1'!$C$88:$O$88</c:f>
              <c:numCache>
                <c:formatCode>General</c:formatCode>
                <c:ptCount val="13"/>
                <c:pt idx="0">
                  <c:v>35</c:v>
                </c:pt>
                <c:pt idx="1">
                  <c:v>95</c:v>
                </c:pt>
                <c:pt idx="2">
                  <c:v>155</c:v>
                </c:pt>
                <c:pt idx="3">
                  <c:v>225</c:v>
                </c:pt>
                <c:pt idx="4">
                  <c:v>315</c:v>
                </c:pt>
                <c:pt idx="5">
                  <c:v>385</c:v>
                </c:pt>
                <c:pt idx="6">
                  <c:v>475</c:v>
                </c:pt>
                <c:pt idx="7">
                  <c:v>534</c:v>
                </c:pt>
                <c:pt idx="8">
                  <c:v>551</c:v>
                </c:pt>
                <c:pt idx="9">
                  <c:v>655</c:v>
                </c:pt>
                <c:pt idx="10">
                  <c:v>722</c:v>
                </c:pt>
                <c:pt idx="11">
                  <c:v>767</c:v>
                </c:pt>
                <c:pt idx="12">
                  <c:v>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6F-4639-AD75-593B3AB68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499200"/>
        <c:axId val="96500736"/>
      </c:barChart>
      <c:catAx>
        <c:axId val="96499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6500736"/>
        <c:crosses val="autoZero"/>
        <c:auto val="1"/>
        <c:lblAlgn val="ctr"/>
        <c:lblOffset val="100"/>
        <c:tickLblSkip val="1"/>
        <c:noMultiLvlLbl val="1"/>
      </c:catAx>
      <c:valAx>
        <c:axId val="9650073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9649920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11-10T19:08:13.842" idx="2">
    <p:pos x="2919" y="4154"/>
    <p:text>Я пришлю Вам отчет. 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5EE56-3417-457F-B2DA-D35A43E50212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653AB-3D04-4581-8B77-D20424C8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26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653AB-3D04-4581-8B77-D20424C846C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94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расшифровка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653AB-3D04-4581-8B77-D20424C846C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003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653AB-3D04-4581-8B77-D20424C846C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731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653AB-3D04-4581-8B77-D20424C846C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794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653AB-3D04-4581-8B77-D20424C846C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794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653AB-3D04-4581-8B77-D20424C846C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92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653AB-3D04-4581-8B77-D20424C846C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44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653AB-3D04-4581-8B77-D20424C846C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44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653AB-3D04-4581-8B77-D20424C846C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6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7"/>
          <p:cNvSpPr txBox="1">
            <a:spLocks/>
          </p:cNvSpPr>
          <p:nvPr userDrawn="1"/>
        </p:nvSpPr>
        <p:spPr>
          <a:xfrm>
            <a:off x="9255158" y="6381332"/>
            <a:ext cx="650844" cy="3651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EAEE5D-2EF2-4068-9B5A-EDB4986AB61C}" type="slidenum">
              <a:rPr lang="ru-RU" sz="1600" b="1" smtClean="0">
                <a:solidFill>
                  <a:schemeClr val="bg1"/>
                </a:solidFill>
              </a:rPr>
              <a:pPr/>
              <a:t>‹#›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r="72438" b="2777"/>
          <a:stretch>
            <a:fillRect/>
          </a:stretch>
        </p:blipFill>
        <p:spPr bwMode="auto">
          <a:xfrm>
            <a:off x="8121353" y="220876"/>
            <a:ext cx="1512168" cy="65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913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2E88E64-C46A-42E9-800C-CA57ABD4619B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CAC8DA4-51C7-4D0A-85FE-E6A9DDDC9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644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8F7FF8-00E1-4807-A8D2-E357D2E4A9AB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D66EA7F-9D70-4186-8732-D075713F11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омер слайда 7"/>
          <p:cNvSpPr txBox="1">
            <a:spLocks/>
          </p:cNvSpPr>
          <p:nvPr userDrawn="1"/>
        </p:nvSpPr>
        <p:spPr>
          <a:xfrm>
            <a:off x="9255158" y="6381332"/>
            <a:ext cx="650844" cy="3651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EAEE5D-2EF2-4068-9B5A-EDB4986AB61C}" type="slidenum">
              <a:rPr lang="ru-RU" sz="1600" b="1" smtClean="0">
                <a:solidFill>
                  <a:schemeClr val="bg1"/>
                </a:solidFill>
              </a:rPr>
              <a:pPr/>
              <a:t>‹#›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11" name="Рисунок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r="72438" b="2777"/>
          <a:stretch>
            <a:fillRect/>
          </a:stretch>
        </p:blipFill>
        <p:spPr bwMode="auto">
          <a:xfrm>
            <a:off x="8121353" y="220876"/>
            <a:ext cx="1512168" cy="65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058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7"/>
          <p:cNvSpPr txBox="1">
            <a:spLocks/>
          </p:cNvSpPr>
          <p:nvPr userDrawn="1"/>
        </p:nvSpPr>
        <p:spPr>
          <a:xfrm>
            <a:off x="9255158" y="6381332"/>
            <a:ext cx="650844" cy="3651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EAEE5D-2EF2-4068-9B5A-EDB4986AB61C}" type="slidenum">
              <a:rPr lang="ru-RU" sz="1600" b="1" smtClean="0">
                <a:solidFill>
                  <a:schemeClr val="bg1"/>
                </a:solidFill>
              </a:rPr>
              <a:pPr/>
              <a:t>‹#›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r="72438" b="2777"/>
          <a:stretch>
            <a:fillRect/>
          </a:stretch>
        </p:blipFill>
        <p:spPr bwMode="auto">
          <a:xfrm>
            <a:off x="8121353" y="220876"/>
            <a:ext cx="1512168" cy="65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085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2E88E64-C46A-42E9-800C-CA57ABD4619B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CAC8DA4-51C7-4D0A-85FE-E6A9DDDC99A2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r="72438" b="2777"/>
          <a:stretch>
            <a:fillRect/>
          </a:stretch>
        </p:blipFill>
        <p:spPr bwMode="auto">
          <a:xfrm>
            <a:off x="8121353" y="220876"/>
            <a:ext cx="1512168" cy="65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86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2E88E64-C46A-42E9-800C-CA57ABD4619B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CAC8DA4-51C7-4D0A-85FE-E6A9DDDC99A2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r="72438" b="2777"/>
          <a:stretch>
            <a:fillRect/>
          </a:stretch>
        </p:blipFill>
        <p:spPr bwMode="auto">
          <a:xfrm>
            <a:off x="8121353" y="220876"/>
            <a:ext cx="1512168" cy="65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8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2E88E64-C46A-42E9-800C-CA57ABD4619B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CAC8DA4-51C7-4D0A-85FE-E6A9DDDC99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омер слайда 7"/>
          <p:cNvSpPr txBox="1">
            <a:spLocks/>
          </p:cNvSpPr>
          <p:nvPr userDrawn="1"/>
        </p:nvSpPr>
        <p:spPr>
          <a:xfrm>
            <a:off x="9255158" y="6381332"/>
            <a:ext cx="650844" cy="3651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EAEE5D-2EF2-4068-9B5A-EDB4986AB61C}" type="slidenum">
              <a:rPr lang="ru-RU" sz="1600" b="1" smtClean="0">
                <a:solidFill>
                  <a:schemeClr val="bg1"/>
                </a:solidFill>
              </a:rPr>
              <a:pPr/>
              <a:t>‹#›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r="72438" b="2777"/>
          <a:stretch>
            <a:fillRect/>
          </a:stretch>
        </p:blipFill>
        <p:spPr bwMode="auto">
          <a:xfrm>
            <a:off x="8121353" y="220876"/>
            <a:ext cx="1512168" cy="65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77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2E88E64-C46A-42E9-800C-CA57ABD4619B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CAC8DA4-51C7-4D0A-85FE-E6A9DDDC9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55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2E88E64-C46A-42E9-800C-CA57ABD4619B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CAC8DA4-51C7-4D0A-85FE-E6A9DDDC99A2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r="72438" b="2777"/>
          <a:stretch>
            <a:fillRect/>
          </a:stretch>
        </p:blipFill>
        <p:spPr bwMode="auto">
          <a:xfrm>
            <a:off x="8121353" y="220876"/>
            <a:ext cx="1512168" cy="65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91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2E88E64-C46A-42E9-800C-CA57ABD4619B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CAC8DA4-51C7-4D0A-85FE-E6A9DDDC99A2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r="72438" b="2777"/>
          <a:stretch>
            <a:fillRect/>
          </a:stretch>
        </p:blipFill>
        <p:spPr bwMode="auto">
          <a:xfrm>
            <a:off x="8121353" y="220876"/>
            <a:ext cx="1512168" cy="65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30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2E88E64-C46A-42E9-800C-CA57ABD4619B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CAC8DA4-51C7-4D0A-85FE-E6A9DDDC99A2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r="72438" b="2777"/>
          <a:stretch>
            <a:fillRect/>
          </a:stretch>
        </p:blipFill>
        <p:spPr bwMode="auto">
          <a:xfrm>
            <a:off x="8121353" y="220876"/>
            <a:ext cx="1512168" cy="65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97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31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australia-news/2017/aug/08/commonwealth-bank-shareholders-sue-over-inadequate-disclosure-of-climate-change-risk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p.net/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there100.org/compani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a.org/weo/" TargetMode="External"/><Relationship Id="rId2" Type="http://schemas.openxmlformats.org/officeDocument/2006/relationships/hyperlink" Target="https://cape.ca/wp-content/uploads/2014/07/2013-HSBC-Unburnable-carbon.pdf" TargetMode="Externa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services/environment/weather/climatechange/canada-international-action/coal-phase-out/alliance-declaration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://www.iccwbo.ru/komissii/komissiya-po-okruzaushei-srede-i-energetike/lofotenskaya-deklaratsiya/" TargetMode="External"/><Relationship Id="rId4" Type="http://schemas.openxmlformats.org/officeDocument/2006/relationships/hyperlink" Target="https://coalexit.org/database-ful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cdp.net/en/supply-chain/supply-chain-membership" TargetMode="Externa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60375" y="2240269"/>
            <a:ext cx="8957121" cy="25922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ru-RU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Как российские компании </a:t>
            </a:r>
            <a:r>
              <a:rPr lang="ru-RU" sz="3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реагируют </a:t>
            </a:r>
            <a:br>
              <a:rPr lang="ru-RU" sz="3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</a:br>
            <a:r>
              <a:rPr lang="ru-RU" sz="3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на </a:t>
            </a:r>
            <a:r>
              <a:rPr lang="ru-RU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климатические изменения </a:t>
            </a:r>
            <a:r>
              <a:rPr lang="ru-RU" sz="3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ru-RU" sz="3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</a:br>
            <a:r>
              <a:rPr lang="ru-RU" sz="3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в </a:t>
            </a:r>
            <a:r>
              <a:rPr lang="ru-RU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своей </a:t>
            </a:r>
            <a:r>
              <a:rPr lang="ru-RU" sz="3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бизнес-стратегии</a:t>
            </a:r>
            <a:endParaRPr lang="ru-RU" sz="3800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496616" y="5013176"/>
            <a:ext cx="6934200" cy="17281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accent6"/>
                </a:solidFill>
                <a:latin typeface="Impact" panose="020B080603090205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Михаил </a:t>
            </a:r>
            <a:r>
              <a:rPr lang="ru-RU" dirty="0" err="1" smtClean="0">
                <a:solidFill>
                  <a:schemeClr val="accent6"/>
                </a:solidFill>
                <a:latin typeface="Impact" panose="020B080603090205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Юлкин</a:t>
            </a:r>
            <a:endParaRPr lang="ru-RU" dirty="0" smtClean="0">
              <a:solidFill>
                <a:schemeClr val="accent6"/>
              </a:solidFill>
              <a:latin typeface="Impact" panose="020B0806030902050204" pitchFamily="34" charset="0"/>
              <a:ea typeface="Malgun Gothic" panose="020B0503020000020004" pitchFamily="34" charset="-127"/>
              <a:cs typeface="Tahoma" panose="020B0604030504040204" pitchFamily="34" charset="0"/>
            </a:endParaRPr>
          </a:p>
          <a:p>
            <a:pPr algn="ctr"/>
            <a:endParaRPr lang="ru-RU" dirty="0" smtClean="0">
              <a:solidFill>
                <a:schemeClr val="accent6"/>
              </a:solidFill>
              <a:latin typeface="Impact" panose="020B0806030902050204" pitchFamily="34" charset="0"/>
              <a:ea typeface="Malgun Gothic" panose="020B0503020000020004" pitchFamily="34" charset="-127"/>
              <a:cs typeface="Tahoma" panose="020B0604030504040204" pitchFamily="34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1800" spc="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Москва, Зарядье, 6 декабря 2017 г.</a:t>
            </a:r>
          </a:p>
          <a:p>
            <a:endParaRPr lang="en-US" dirty="0" smtClean="0">
              <a:solidFill>
                <a:schemeClr val="accent6"/>
              </a:solidFill>
              <a:latin typeface="Impact" panose="020B0806030902050204" pitchFamily="34" charset="0"/>
              <a:ea typeface="Malgun Gothic" panose="020B0503020000020004" pitchFamily="34" charset="-127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p:pic>
        <p:nvPicPr>
          <p:cNvPr id="7" name="Рисунок 3">
            <a:extLst>
              <a:ext uri="{FF2B5EF4-FFF2-40B4-BE49-F238E27FC236}">
                <a16:creationId xmlns="" xmlns:a16="http://schemas.microsoft.com/office/drawing/2014/main" id="{1BA119DD-D580-4ADF-9305-A1F6E04D4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r="72438" b="2777"/>
          <a:stretch>
            <a:fillRect/>
          </a:stretch>
        </p:blipFill>
        <p:spPr bwMode="auto">
          <a:xfrm>
            <a:off x="448308" y="387050"/>
            <a:ext cx="2332220" cy="1008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2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6506" y="224349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>
                <a:solidFill>
                  <a:schemeClr val="accent6"/>
                </a:solidFill>
              </a:rPr>
              <a:t>Климатические стратегии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830815"/>
              </p:ext>
            </p:extLst>
          </p:nvPr>
        </p:nvGraphicFramePr>
        <p:xfrm>
          <a:off x="632520" y="1407234"/>
          <a:ext cx="9073008" cy="497072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504056"/>
                <a:gridCol w="1872208"/>
                <a:gridCol w="6696744"/>
              </a:tblGrid>
              <a:tr h="581606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№</a:t>
                      </a:r>
                      <a:endParaRPr lang="en-GB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Компания</a:t>
                      </a:r>
                      <a:endParaRPr lang="en-GB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Климатическая</a:t>
                      </a:r>
                      <a:r>
                        <a:rPr lang="ru-RU" sz="1700" baseline="0" dirty="0" smtClean="0"/>
                        <a:t> </a:t>
                      </a:r>
                      <a:r>
                        <a:rPr lang="ru-RU" sz="1700" dirty="0" smtClean="0"/>
                        <a:t>стратегия</a:t>
                      </a:r>
                      <a:endParaRPr lang="en-GB" sz="1700" dirty="0"/>
                    </a:p>
                  </a:txBody>
                  <a:tcPr anchor="ctr"/>
                </a:tc>
              </a:tr>
              <a:tr h="7320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50" dirty="0" smtClean="0"/>
                        <a:t>1.</a:t>
                      </a:r>
                      <a:endParaRPr lang="en-GB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effectLst/>
                        </a:rPr>
                        <a:t>Arcelor Mittal</a:t>
                      </a:r>
                      <a:endParaRPr lang="en-GB" sz="16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Участвовать в программе </a:t>
                      </a:r>
                      <a:r>
                        <a:rPr lang="en-GB" sz="1650" kern="1200" dirty="0" smtClean="0">
                          <a:effectLst/>
                        </a:rPr>
                        <a:t>Caring For Climate</a:t>
                      </a:r>
                      <a:r>
                        <a:rPr lang="ru-RU" sz="1650" kern="1200" dirty="0" smtClean="0">
                          <a:effectLst/>
                        </a:rPr>
                        <a:t> (п</a:t>
                      </a:r>
                      <a:r>
                        <a:rPr lang="ru-RU" sz="1650" kern="1200" baseline="0" dirty="0" smtClean="0">
                          <a:effectLst/>
                        </a:rPr>
                        <a:t>редусматривает повышение энергоэффективности, </a:t>
                      </a:r>
                      <a:r>
                        <a:rPr lang="ru-RU" sz="1650" kern="1200" dirty="0" smtClean="0">
                          <a:effectLst/>
                        </a:rPr>
                        <a:t>снижение углеродного следа</a:t>
                      </a:r>
                      <a:r>
                        <a:rPr lang="en-GB" sz="1650" kern="1200" dirty="0" smtClean="0">
                          <a:effectLst/>
                        </a:rPr>
                        <a:t>, </a:t>
                      </a:r>
                      <a:r>
                        <a:rPr lang="ru-RU" sz="1650" kern="1200" dirty="0" smtClean="0">
                          <a:effectLst/>
                        </a:rPr>
                        <a:t>ежегодную публичную отчетность)</a:t>
                      </a:r>
                      <a:endParaRPr lang="en-GB" sz="1650" kern="120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2020 г. </a:t>
                      </a:r>
                      <a:r>
                        <a:rPr lang="ru-RU" sz="1650" kern="1200" dirty="0" smtClean="0">
                          <a:effectLst/>
                        </a:rPr>
                        <a:t>удельные 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при производстве стали </a:t>
                      </a:r>
                      <a:r>
                        <a:rPr lang="ru-RU" sz="1650" kern="1200" dirty="0" smtClean="0">
                          <a:effectLst/>
                        </a:rPr>
                        <a:t>на </a:t>
                      </a:r>
                      <a:r>
                        <a:rPr lang="en-GB" sz="1650" kern="1200" dirty="0" smtClean="0">
                          <a:effectLst/>
                        </a:rPr>
                        <a:t>8%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2007 </a:t>
                      </a:r>
                      <a:r>
                        <a:rPr lang="ru-RU" sz="1650" kern="1200" dirty="0" smtClean="0">
                          <a:effectLst/>
                        </a:rPr>
                        <a:t>г. за счет повышения энергоэффективности</a:t>
                      </a:r>
                      <a:endParaRPr lang="ru-RU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50" dirty="0" smtClean="0"/>
                        <a:t>2.</a:t>
                      </a:r>
                      <a:endParaRPr lang="en-GB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effectLst/>
                        </a:rPr>
                        <a:t>ArcelorMittal South Africa Ltd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2020 г. </a:t>
                      </a:r>
                      <a:r>
                        <a:rPr lang="ru-RU" sz="1650" kern="1200" dirty="0" smtClean="0">
                          <a:effectLst/>
                        </a:rPr>
                        <a:t>удельные 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на единицу продукции </a:t>
                      </a:r>
                      <a:r>
                        <a:rPr lang="ru-RU" sz="1650" kern="1200" dirty="0" smtClean="0">
                          <a:effectLst/>
                        </a:rPr>
                        <a:t>на </a:t>
                      </a:r>
                      <a:r>
                        <a:rPr lang="en-GB" sz="1650" kern="1200" dirty="0" smtClean="0">
                          <a:effectLst/>
                        </a:rPr>
                        <a:t>8%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2007 </a:t>
                      </a:r>
                      <a:r>
                        <a:rPr lang="ru-RU" sz="1650" kern="1200" dirty="0" smtClean="0">
                          <a:effectLst/>
                        </a:rPr>
                        <a:t>г.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Использовать в расчетах внутреннюю цену</a:t>
                      </a:r>
                      <a:r>
                        <a:rPr lang="ru-RU" sz="1650" kern="1200" baseline="0" dirty="0" smtClean="0">
                          <a:effectLst/>
                        </a:rPr>
                        <a:t> выбросов ПГ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50" dirty="0" smtClean="0"/>
                        <a:t>3.</a:t>
                      </a:r>
                      <a:endParaRPr lang="en-GB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effectLst/>
                        </a:rPr>
                        <a:t>China Steel Corporation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2020 г. </a:t>
                      </a:r>
                      <a:r>
                        <a:rPr lang="ru-RU" sz="1650" kern="1200" dirty="0" smtClean="0">
                          <a:effectLst/>
                        </a:rPr>
                        <a:t>удельные 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в расчете на тонну выплавленной стали на 15</a:t>
                      </a:r>
                      <a:r>
                        <a:rPr lang="en-GB" sz="1650" kern="1200" dirty="0" smtClean="0">
                          <a:effectLst/>
                        </a:rPr>
                        <a:t>%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20</a:t>
                      </a:r>
                      <a:r>
                        <a:rPr lang="ru-RU" sz="1650" kern="1200" dirty="0" smtClean="0">
                          <a:effectLst/>
                        </a:rPr>
                        <a:t>10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г.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Ежегодно</a:t>
                      </a:r>
                      <a:r>
                        <a:rPr lang="ru-RU" sz="1650" kern="1200" baseline="0" dirty="0" smtClean="0">
                          <a:effectLst/>
                        </a:rPr>
                        <a:t> готовить климатическую отчетность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Установить научно обоснованные цели по сокращению выбросов ПГ</a:t>
                      </a:r>
                      <a:endParaRPr lang="en-GB" sz="1650" kern="1200" dirty="0" smtClean="0"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Участвовать</a:t>
                      </a:r>
                      <a:r>
                        <a:rPr lang="ru-RU" sz="1650" kern="1200" baseline="0" dirty="0" smtClean="0">
                          <a:effectLst/>
                        </a:rPr>
                        <a:t> в разработке климатической политики</a:t>
                      </a:r>
                      <a:r>
                        <a:rPr lang="en-GB" sz="1650" kern="1200" dirty="0" smtClean="0">
                          <a:effectLst/>
                        </a:rPr>
                        <a:t> 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pPr algn="ctr"/>
                      <a:r>
                        <a:rPr lang="ru-RU" sz="1650" dirty="0" smtClean="0"/>
                        <a:t>4.</a:t>
                      </a:r>
                      <a:endParaRPr lang="en-GB" sz="16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50" kern="1200" dirty="0" smtClean="0">
                          <a:effectLst/>
                        </a:rPr>
                        <a:t>JSW Steel,</a:t>
                      </a:r>
                      <a:r>
                        <a:rPr lang="en-GB" sz="1650" kern="1200" baseline="0" dirty="0" smtClean="0">
                          <a:effectLst/>
                        </a:rPr>
                        <a:t> </a:t>
                      </a:r>
                      <a:r>
                        <a:rPr lang="en-GB" sz="1650" kern="1200" dirty="0" smtClean="0">
                          <a:effectLst/>
                        </a:rPr>
                        <a:t>India</a:t>
                      </a:r>
                      <a:endParaRPr lang="en-GB" sz="16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2015 г. </a:t>
                      </a:r>
                      <a:r>
                        <a:rPr lang="ru-RU" sz="1650" kern="1200" dirty="0" smtClean="0">
                          <a:effectLst/>
                        </a:rPr>
                        <a:t>удельные 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на единицу продукции н</a:t>
                      </a:r>
                      <a:r>
                        <a:rPr lang="ru-RU" sz="1650" kern="1200" dirty="0" smtClean="0">
                          <a:effectLst/>
                        </a:rPr>
                        <a:t>а 5</a:t>
                      </a:r>
                      <a:r>
                        <a:rPr lang="en-GB" sz="1650" kern="1200" dirty="0" smtClean="0">
                          <a:effectLst/>
                        </a:rPr>
                        <a:t>%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20</a:t>
                      </a:r>
                      <a:r>
                        <a:rPr lang="ru-RU" sz="1650" kern="1200" dirty="0" smtClean="0">
                          <a:effectLst/>
                        </a:rPr>
                        <a:t>12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г. за счет повышения энергоэффективности, использования отбросного тепла и отбросных газов</a:t>
                      </a:r>
                      <a:endParaRPr lang="ru-RU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3212" y="8736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 smtClean="0"/>
              <a:t>Примеры ведущих горно-металлургических компаний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316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494836"/>
              </p:ext>
            </p:extLst>
          </p:nvPr>
        </p:nvGraphicFramePr>
        <p:xfrm>
          <a:off x="632520" y="1407234"/>
          <a:ext cx="9073008" cy="529076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504056"/>
                <a:gridCol w="1872208"/>
                <a:gridCol w="6696744"/>
              </a:tblGrid>
              <a:tr h="581606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№</a:t>
                      </a:r>
                      <a:endParaRPr lang="en-GB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Компания</a:t>
                      </a:r>
                      <a:endParaRPr lang="en-GB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Климатическая</a:t>
                      </a:r>
                      <a:r>
                        <a:rPr lang="ru-RU" sz="1700" baseline="0" dirty="0" smtClean="0"/>
                        <a:t> </a:t>
                      </a:r>
                      <a:r>
                        <a:rPr lang="ru-RU" sz="1700" dirty="0" smtClean="0"/>
                        <a:t>стратегия</a:t>
                      </a:r>
                      <a:endParaRPr lang="en-GB" sz="1700" dirty="0"/>
                    </a:p>
                  </a:txBody>
                  <a:tcPr anchor="ctr"/>
                </a:tc>
              </a:tr>
              <a:tr h="732081">
                <a:tc>
                  <a:txBody>
                    <a:bodyPr/>
                    <a:lstStyle/>
                    <a:p>
                      <a:pPr algn="ctr"/>
                      <a:r>
                        <a:rPr lang="ru-RU" sz="1650" dirty="0" smtClean="0"/>
                        <a:t>5.</a:t>
                      </a:r>
                      <a:endParaRPr lang="en-GB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err="1" smtClean="0">
                          <a:effectLst/>
                        </a:rPr>
                        <a:t>Outokumpu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en-GB" sz="1650" kern="1200" dirty="0" err="1" smtClean="0">
                          <a:effectLst/>
                        </a:rPr>
                        <a:t>Oyj</a:t>
                      </a:r>
                      <a:r>
                        <a:rPr lang="en-GB" sz="1650" kern="1200" dirty="0" smtClean="0">
                          <a:effectLst/>
                        </a:rPr>
                        <a:t>, Finland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2020 г. </a:t>
                      </a:r>
                      <a:r>
                        <a:rPr lang="ru-RU" sz="1650" kern="1200" dirty="0" smtClean="0">
                          <a:effectLst/>
                        </a:rPr>
                        <a:t>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от приобретенных объектов гене-рации на 20%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2007 </a:t>
                      </a:r>
                      <a:r>
                        <a:rPr lang="ru-RU" sz="1650" kern="1200" dirty="0" smtClean="0">
                          <a:effectLst/>
                        </a:rPr>
                        <a:t>г. за счет повышения </a:t>
                      </a:r>
                      <a:r>
                        <a:rPr lang="ru-RU" sz="1650" kern="1200" dirty="0" err="1" smtClean="0">
                          <a:effectLst/>
                        </a:rPr>
                        <a:t>энерго</a:t>
                      </a:r>
                      <a:r>
                        <a:rPr lang="ru-RU" sz="1650" kern="1200" dirty="0" smtClean="0">
                          <a:effectLst/>
                        </a:rPr>
                        <a:t>-эффективности и использования низкоуглеродных источников энергии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2020 г. </a:t>
                      </a:r>
                      <a:r>
                        <a:rPr lang="ru-RU" sz="1650" kern="1200" dirty="0" smtClean="0">
                          <a:effectLst/>
                        </a:rPr>
                        <a:t>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от использования свежего сырья </a:t>
                      </a:r>
                      <a:r>
                        <a:rPr lang="ru-RU" sz="1650" kern="1200" dirty="0" smtClean="0">
                          <a:effectLst/>
                        </a:rPr>
                        <a:t>на 25</a:t>
                      </a:r>
                      <a:r>
                        <a:rPr lang="en-GB" sz="1650" kern="1200" dirty="0" smtClean="0">
                          <a:effectLst/>
                        </a:rPr>
                        <a:t>%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20</a:t>
                      </a:r>
                      <a:r>
                        <a:rPr lang="ru-RU" sz="1650" kern="1200" dirty="0" smtClean="0">
                          <a:effectLst/>
                        </a:rPr>
                        <a:t>13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г. за счет использования</a:t>
                      </a:r>
                      <a:r>
                        <a:rPr lang="ru-RU" sz="1650" kern="1200" baseline="0" dirty="0" smtClean="0">
                          <a:effectLst/>
                        </a:rPr>
                        <a:t> металлолома</a:t>
                      </a:r>
                      <a:endParaRPr lang="ru-RU" sz="1650" kern="1200" dirty="0" smtClean="0"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2020 г. </a:t>
                      </a:r>
                      <a:r>
                        <a:rPr lang="ru-RU" sz="1650" kern="1200" dirty="0" smtClean="0">
                          <a:effectLst/>
                        </a:rPr>
                        <a:t>удельные 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при производстве </a:t>
                      </a:r>
                      <a:r>
                        <a:rPr lang="ru-RU" sz="1650" kern="1200" baseline="0" dirty="0" err="1" smtClean="0">
                          <a:effectLst/>
                        </a:rPr>
                        <a:t>нержа</a:t>
                      </a:r>
                      <a:r>
                        <a:rPr lang="ru-RU" sz="1650" kern="1200" baseline="0" dirty="0" smtClean="0">
                          <a:effectLst/>
                        </a:rPr>
                        <a:t>-веющей стали </a:t>
                      </a:r>
                      <a:r>
                        <a:rPr lang="ru-RU" sz="1650" kern="1200" dirty="0" smtClean="0">
                          <a:effectLst/>
                        </a:rPr>
                        <a:t>на 20</a:t>
                      </a:r>
                      <a:r>
                        <a:rPr lang="en-GB" sz="1650" kern="1200" dirty="0" smtClean="0">
                          <a:effectLst/>
                        </a:rPr>
                        <a:t>%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200</a:t>
                      </a:r>
                      <a:r>
                        <a:rPr lang="ru-RU" sz="1650" kern="1200" dirty="0" smtClean="0">
                          <a:effectLst/>
                        </a:rPr>
                        <a:t>9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г. за счет повышения энергоэффективности и использования низкоуглеродных источников энергии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2020 г. </a:t>
                      </a:r>
                      <a:r>
                        <a:rPr lang="ru-RU" sz="1650" kern="1200" dirty="0" smtClean="0">
                          <a:effectLst/>
                        </a:rPr>
                        <a:t>удельные 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на тонну готовой продукции </a:t>
                      </a:r>
                      <a:r>
                        <a:rPr lang="ru-RU" sz="1650" kern="1200" dirty="0" smtClean="0">
                          <a:effectLst/>
                        </a:rPr>
                        <a:t>на 5</a:t>
                      </a:r>
                      <a:r>
                        <a:rPr lang="en-GB" sz="1650" kern="1200" dirty="0" smtClean="0">
                          <a:effectLst/>
                        </a:rPr>
                        <a:t>%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200</a:t>
                      </a:r>
                      <a:r>
                        <a:rPr lang="ru-RU" sz="1650" kern="1200" dirty="0" smtClean="0">
                          <a:effectLst/>
                        </a:rPr>
                        <a:t>9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г. за счет повышения энергоэффективности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Установить научно обоснованные цели по сокращению выбросов ПГ</a:t>
                      </a:r>
                      <a:endParaRPr lang="en-GB" sz="1650" kern="1200" dirty="0" smtClean="0"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Использовать в расчетах внутреннюю цену</a:t>
                      </a:r>
                      <a:r>
                        <a:rPr lang="ru-RU" sz="1650" kern="1200" baseline="0" dirty="0" smtClean="0">
                          <a:effectLst/>
                        </a:rPr>
                        <a:t> выбросов ПГ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pPr algn="ctr"/>
                      <a:r>
                        <a:rPr lang="ru-RU" sz="1650" dirty="0" smtClean="0"/>
                        <a:t>6.</a:t>
                      </a:r>
                      <a:endParaRPr lang="en-GB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effectLst/>
                        </a:rPr>
                        <a:t>POSCO,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effectLst/>
                        </a:rPr>
                        <a:t>Republic of Korea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2020 г. </a:t>
                      </a:r>
                      <a:r>
                        <a:rPr lang="ru-RU" sz="1650" kern="1200" dirty="0" smtClean="0">
                          <a:effectLst/>
                        </a:rPr>
                        <a:t>удельные 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на тонну стали </a:t>
                      </a:r>
                      <a:r>
                        <a:rPr lang="ru-RU" sz="1650" kern="1200" dirty="0" smtClean="0">
                          <a:effectLst/>
                        </a:rPr>
                        <a:t>на 9</a:t>
                      </a:r>
                      <a:r>
                        <a:rPr lang="en-GB" sz="1650" kern="1200" dirty="0" smtClean="0">
                          <a:effectLst/>
                        </a:rPr>
                        <a:t>%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200</a:t>
                      </a:r>
                      <a:r>
                        <a:rPr lang="ru-RU" sz="1650" kern="1200" dirty="0" smtClean="0">
                          <a:effectLst/>
                        </a:rPr>
                        <a:t>8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г. за счет повышения энергоэффективности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 2017 г. применять в расчетах внутреннюю цену </a:t>
                      </a:r>
                      <a:r>
                        <a:rPr lang="ru-RU" sz="1650" kern="1200" baseline="0" dirty="0" smtClean="0">
                          <a:effectLst/>
                        </a:rPr>
                        <a:t>выбросов ПГ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6506" y="224349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>
                <a:solidFill>
                  <a:schemeClr val="accent6"/>
                </a:solidFill>
              </a:rPr>
              <a:t>Климатические стратегии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12" y="8736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/>
              <a:t>Примеры ведущих горно-металлургических компаний</a:t>
            </a:r>
          </a:p>
        </p:txBody>
      </p:sp>
    </p:spTree>
    <p:extLst>
      <p:ext uri="{BB962C8B-B14F-4D97-AF65-F5344CB8AC3E}">
        <p14:creationId xmlns:p14="http://schemas.microsoft.com/office/powerpoint/2010/main" val="23887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377594"/>
              </p:ext>
            </p:extLst>
          </p:nvPr>
        </p:nvGraphicFramePr>
        <p:xfrm>
          <a:off x="632520" y="1412776"/>
          <a:ext cx="9073010" cy="505662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504056"/>
                <a:gridCol w="1872208"/>
                <a:gridCol w="6696746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№</a:t>
                      </a:r>
                      <a:endParaRPr lang="en-GB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Компания</a:t>
                      </a:r>
                      <a:endParaRPr lang="en-GB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Климатическая</a:t>
                      </a:r>
                      <a:r>
                        <a:rPr lang="ru-RU" sz="1700" baseline="0" dirty="0" smtClean="0"/>
                        <a:t> </a:t>
                      </a:r>
                      <a:r>
                        <a:rPr lang="ru-RU" sz="1700" dirty="0" smtClean="0"/>
                        <a:t>стратегия</a:t>
                      </a:r>
                      <a:endParaRPr lang="en-GB" sz="1700" dirty="0"/>
                    </a:p>
                  </a:txBody>
                  <a:tcPr anchor="ctr"/>
                </a:tc>
              </a:tr>
              <a:tr h="732081">
                <a:tc>
                  <a:txBody>
                    <a:bodyPr/>
                    <a:lstStyle/>
                    <a:p>
                      <a:pPr algn="ctr"/>
                      <a:r>
                        <a:rPr lang="ru-RU" sz="1650" dirty="0" smtClean="0"/>
                        <a:t>7.</a:t>
                      </a:r>
                      <a:endParaRPr lang="en-GB" sz="16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effectLst/>
                        </a:rPr>
                        <a:t>Rio Tinto, UK</a:t>
                      </a:r>
                    </a:p>
                    <a:p>
                      <a:endParaRPr lang="en-GB" sz="16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2020 г. </a:t>
                      </a:r>
                      <a:r>
                        <a:rPr lang="ru-RU" sz="1650" kern="1200" dirty="0" smtClean="0">
                          <a:effectLst/>
                        </a:rPr>
                        <a:t>удельные 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на единицу продукции </a:t>
                      </a:r>
                      <a:r>
                        <a:rPr lang="ru-RU" sz="1650" kern="1200" dirty="0" smtClean="0">
                          <a:effectLst/>
                        </a:rPr>
                        <a:t>на 24</a:t>
                      </a:r>
                      <a:r>
                        <a:rPr lang="en-GB" sz="1650" kern="1200" dirty="0" smtClean="0">
                          <a:effectLst/>
                        </a:rPr>
                        <a:t>%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200</a:t>
                      </a:r>
                      <a:r>
                        <a:rPr lang="ru-RU" sz="1650" kern="1200" dirty="0" smtClean="0">
                          <a:effectLst/>
                        </a:rPr>
                        <a:t>8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г.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Применять</a:t>
                      </a:r>
                      <a:r>
                        <a:rPr lang="ru-RU" sz="1650" kern="1200" baseline="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в расчетах внутреннюю цену</a:t>
                      </a:r>
                      <a:r>
                        <a:rPr lang="ru-RU" sz="1650" kern="1200" baseline="0" dirty="0" smtClean="0">
                          <a:effectLst/>
                        </a:rPr>
                        <a:t> выбросов ПГ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04">
                <a:tc>
                  <a:txBody>
                    <a:bodyPr/>
                    <a:lstStyle/>
                    <a:p>
                      <a:pPr algn="ctr"/>
                      <a:r>
                        <a:rPr lang="ru-RU" sz="1650" dirty="0" smtClean="0"/>
                        <a:t>8.</a:t>
                      </a:r>
                      <a:endParaRPr lang="en-GB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effectLst/>
                        </a:rPr>
                        <a:t>Sumitomo Metal Mining Co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2020 г. </a:t>
                      </a:r>
                      <a:r>
                        <a:rPr lang="ru-RU" sz="1650" kern="1200" dirty="0" smtClean="0">
                          <a:effectLst/>
                        </a:rPr>
                        <a:t>удельные 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на тонну продукции </a:t>
                      </a:r>
                      <a:r>
                        <a:rPr lang="ru-RU" sz="1650" kern="1200" dirty="0" smtClean="0">
                          <a:effectLst/>
                        </a:rPr>
                        <a:t>на 16</a:t>
                      </a:r>
                      <a:r>
                        <a:rPr lang="en-GB" sz="1650" kern="1200" dirty="0" smtClean="0">
                          <a:effectLst/>
                        </a:rPr>
                        <a:t>%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1990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г.</a:t>
                      </a: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pPr algn="ctr"/>
                      <a:r>
                        <a:rPr lang="ru-RU" sz="1650" dirty="0" smtClean="0"/>
                        <a:t>9.</a:t>
                      </a:r>
                      <a:endParaRPr lang="en-GB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effectLst/>
                        </a:rPr>
                        <a:t>Tata Steel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Участвовать в программе </a:t>
                      </a:r>
                      <a:r>
                        <a:rPr lang="en-GB" sz="1650" kern="1200" dirty="0" smtClean="0">
                          <a:effectLst/>
                        </a:rPr>
                        <a:t>Caring For Climate</a:t>
                      </a:r>
                      <a:r>
                        <a:rPr lang="ru-RU" sz="1650" kern="1200" dirty="0" smtClean="0">
                          <a:effectLst/>
                        </a:rPr>
                        <a:t> (п</a:t>
                      </a:r>
                      <a:r>
                        <a:rPr lang="ru-RU" sz="1650" kern="1200" baseline="0" dirty="0" smtClean="0">
                          <a:effectLst/>
                        </a:rPr>
                        <a:t>редусматривает повышение энергоэффективности, </a:t>
                      </a:r>
                      <a:r>
                        <a:rPr lang="ru-RU" sz="1650" kern="1200" dirty="0" smtClean="0">
                          <a:effectLst/>
                        </a:rPr>
                        <a:t>снижение углеродного следа</a:t>
                      </a:r>
                      <a:r>
                        <a:rPr lang="en-GB" sz="1650" kern="1200" dirty="0" smtClean="0">
                          <a:effectLst/>
                        </a:rPr>
                        <a:t>, </a:t>
                      </a:r>
                      <a:r>
                        <a:rPr lang="ru-RU" sz="1650" kern="1200" dirty="0" smtClean="0">
                          <a:effectLst/>
                        </a:rPr>
                        <a:t>ежегодную публичную отчетность)</a:t>
                      </a:r>
                      <a:endParaRPr lang="en-GB" sz="1650" kern="1200" dirty="0" smtClean="0"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 2017 г. применять в расчетах внутреннюю цену </a:t>
                      </a:r>
                      <a:r>
                        <a:rPr lang="ru-RU" sz="1650" kern="1200" baseline="0" dirty="0" smtClean="0">
                          <a:effectLst/>
                        </a:rPr>
                        <a:t>выбросов ПГ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pPr algn="ctr"/>
                      <a:r>
                        <a:rPr lang="ru-RU" sz="1650" dirty="0" smtClean="0"/>
                        <a:t>10.</a:t>
                      </a:r>
                      <a:endParaRPr lang="en-GB" sz="16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effectLst/>
                        </a:rPr>
                        <a:t>Teck Resources Limited,</a:t>
                      </a:r>
                      <a:r>
                        <a:rPr lang="en-GB" sz="1650" kern="1200" baseline="0" dirty="0" smtClean="0">
                          <a:effectLst/>
                        </a:rPr>
                        <a:t> </a:t>
                      </a:r>
                      <a:r>
                        <a:rPr lang="en-GB" sz="1650" kern="1200" dirty="0" smtClean="0">
                          <a:effectLst/>
                        </a:rPr>
                        <a:t>Canada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Сохранить</a:t>
                      </a:r>
                      <a:r>
                        <a:rPr lang="ru-RU" sz="1650" kern="1200" baseline="0" dirty="0" smtClean="0">
                          <a:effectLst/>
                        </a:rPr>
                        <a:t> до 2015 г. объем выбросов ПГ </a:t>
                      </a:r>
                      <a:r>
                        <a:rPr lang="ru-RU" sz="1650" kern="1200" dirty="0" smtClean="0">
                          <a:effectLst/>
                        </a:rPr>
                        <a:t>по текущим</a:t>
                      </a:r>
                      <a:r>
                        <a:rPr lang="ru-RU" sz="1650" kern="1200" baseline="0" dirty="0" smtClean="0">
                          <a:effectLst/>
                        </a:rPr>
                        <a:t> операциям на уровне 2015 г.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Применять</a:t>
                      </a:r>
                      <a:r>
                        <a:rPr lang="ru-RU" sz="1650" kern="1200" baseline="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в расчетах внутреннюю цену</a:t>
                      </a:r>
                      <a:r>
                        <a:rPr lang="ru-RU" sz="1650" kern="1200" baseline="0" dirty="0" smtClean="0">
                          <a:effectLst/>
                        </a:rPr>
                        <a:t> выбросов ПГ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pPr algn="ctr"/>
                      <a:r>
                        <a:rPr lang="ru-RU" sz="1650" dirty="0" smtClean="0"/>
                        <a:t>11.</a:t>
                      </a:r>
                      <a:endParaRPr lang="en-GB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effectLst/>
                        </a:rPr>
                        <a:t>Vale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Сократить </a:t>
                      </a:r>
                      <a:r>
                        <a:rPr lang="ru-RU" sz="1650" kern="1200" baseline="0" dirty="0" smtClean="0">
                          <a:effectLst/>
                        </a:rPr>
                        <a:t>к 2020 г. </a:t>
                      </a:r>
                      <a:r>
                        <a:rPr lang="ru-RU" sz="1650" kern="1200" dirty="0" smtClean="0">
                          <a:effectLst/>
                        </a:rPr>
                        <a:t>прямые выбросы ПГ</a:t>
                      </a:r>
                      <a:r>
                        <a:rPr lang="ru-RU" sz="1650" kern="1200" baseline="0" dirty="0" smtClean="0">
                          <a:effectLst/>
                        </a:rPr>
                        <a:t> по всех бизнес-единицам </a:t>
                      </a:r>
                      <a:r>
                        <a:rPr lang="ru-RU" sz="1650" kern="1200" dirty="0" smtClean="0">
                          <a:effectLst/>
                        </a:rPr>
                        <a:t>на 5</a:t>
                      </a:r>
                      <a:r>
                        <a:rPr lang="en-GB" sz="1650" kern="1200" dirty="0" smtClean="0">
                          <a:effectLst/>
                        </a:rPr>
                        <a:t>% </a:t>
                      </a:r>
                      <a:r>
                        <a:rPr lang="ru-RU" sz="1650" kern="1200" dirty="0" smtClean="0">
                          <a:effectLst/>
                        </a:rPr>
                        <a:t>по сравнению с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2011</a:t>
                      </a:r>
                      <a:r>
                        <a:rPr lang="en-GB" sz="1650" kern="120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г. за счет повышения энергоэффективности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50" kern="1200" dirty="0" smtClean="0">
                          <a:effectLst/>
                        </a:rPr>
                        <a:t>Применять</a:t>
                      </a:r>
                      <a:r>
                        <a:rPr lang="ru-RU" sz="1650" kern="1200" baseline="0" dirty="0" smtClean="0">
                          <a:effectLst/>
                        </a:rPr>
                        <a:t> </a:t>
                      </a:r>
                      <a:r>
                        <a:rPr lang="ru-RU" sz="1650" kern="1200" dirty="0" smtClean="0">
                          <a:effectLst/>
                        </a:rPr>
                        <a:t>в расчетах внутреннюю цену</a:t>
                      </a:r>
                      <a:r>
                        <a:rPr lang="ru-RU" sz="1650" kern="1200" baseline="0" dirty="0" smtClean="0">
                          <a:effectLst/>
                        </a:rPr>
                        <a:t> выбросов ПГ на уровне 50 долл. США на тонну СО2-экв.</a:t>
                      </a:r>
                      <a:endParaRPr lang="en-GB" sz="16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6506" y="224349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>
                <a:solidFill>
                  <a:schemeClr val="accent6"/>
                </a:solidFill>
              </a:rPr>
              <a:t>Климатические стратегии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12" y="8736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/>
              <a:t>Примеры ведущих горно-металлургических компаний</a:t>
            </a:r>
          </a:p>
        </p:txBody>
      </p:sp>
    </p:spTree>
    <p:extLst>
      <p:ext uri="{BB962C8B-B14F-4D97-AF65-F5344CB8AC3E}">
        <p14:creationId xmlns:p14="http://schemas.microsoft.com/office/powerpoint/2010/main" val="37009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7832" y="1367627"/>
            <a:ext cx="9095688" cy="5007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1" indent="-358775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200" b="1" dirty="0" smtClean="0"/>
              <a:t>Shell</a:t>
            </a:r>
            <a:r>
              <a:rPr lang="en-US" sz="2200" dirty="0" smtClean="0"/>
              <a:t> </a:t>
            </a:r>
            <a:r>
              <a:rPr lang="ru-RU" sz="2200" dirty="0" smtClean="0"/>
              <a:t>инвестирует в ВИЭ и в производство водородного топлива. В этом году купила голландскую </a:t>
            </a:r>
            <a:r>
              <a:rPr lang="ru-RU" sz="2200" dirty="0"/>
              <a:t>компанию </a:t>
            </a:r>
            <a:r>
              <a:rPr lang="ru-RU" sz="2200" b="1" i="1" dirty="0" err="1" smtClean="0"/>
              <a:t>NewMotion</a:t>
            </a:r>
            <a:r>
              <a:rPr lang="ru-RU" sz="2200" dirty="0" smtClean="0"/>
              <a:t>, главного </a:t>
            </a:r>
            <a:r>
              <a:rPr lang="ru-RU" sz="2200" dirty="0"/>
              <a:t>в </a:t>
            </a:r>
            <a:r>
              <a:rPr lang="ru-RU" sz="2200" dirty="0" smtClean="0"/>
              <a:t>Европе поставщика модулей для </a:t>
            </a:r>
            <a:r>
              <a:rPr lang="ru-RU" sz="2200" dirty="0" err="1" smtClean="0"/>
              <a:t>электрозаправочных</a:t>
            </a:r>
            <a:r>
              <a:rPr lang="ru-RU" sz="2200" dirty="0" smtClean="0"/>
              <a:t> станций. </a:t>
            </a:r>
          </a:p>
          <a:p>
            <a:pPr marL="358775" lvl="1" indent="-358775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200" b="1" dirty="0" smtClean="0"/>
              <a:t>Total</a:t>
            </a:r>
            <a:r>
              <a:rPr lang="en-US" sz="2200" dirty="0" smtClean="0"/>
              <a:t> </a:t>
            </a:r>
            <a:r>
              <a:rPr lang="ru-RU" sz="2200" dirty="0" smtClean="0"/>
              <a:t>строит 5 </a:t>
            </a:r>
            <a:r>
              <a:rPr lang="ru-RU" sz="2200" dirty="0"/>
              <a:t>тыс. солнечных заправочных станций. Недавно купила французскую компанию </a:t>
            </a:r>
            <a:r>
              <a:rPr lang="ru-RU" sz="2200" b="1" i="1" dirty="0" err="1"/>
              <a:t>Eren</a:t>
            </a:r>
            <a:r>
              <a:rPr lang="ru-RU" sz="2200" b="1" i="1" dirty="0"/>
              <a:t> </a:t>
            </a:r>
            <a:r>
              <a:rPr lang="ru-RU" sz="2200" b="1" i="1" dirty="0" err="1"/>
              <a:t>Renewable</a:t>
            </a:r>
            <a:r>
              <a:rPr lang="ru-RU" sz="2200" b="1" i="1" dirty="0"/>
              <a:t> </a:t>
            </a:r>
            <a:r>
              <a:rPr lang="ru-RU" sz="2200" b="1" i="1" dirty="0" err="1" smtClean="0"/>
              <a:t>Energy</a:t>
            </a:r>
            <a:r>
              <a:rPr lang="ru-RU" sz="2200" dirty="0" smtClean="0"/>
              <a:t>. </a:t>
            </a:r>
            <a:endParaRPr lang="ru-RU" sz="2200" dirty="0"/>
          </a:p>
          <a:p>
            <a:pPr marL="358775" lvl="1" indent="-358775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200" b="1" dirty="0" err="1" smtClean="0"/>
              <a:t>E.On</a:t>
            </a:r>
            <a:r>
              <a:rPr lang="en-US" sz="2200" dirty="0" smtClean="0"/>
              <a:t> </a:t>
            </a:r>
            <a:r>
              <a:rPr lang="ru-RU" sz="2200" dirty="0" smtClean="0"/>
              <a:t>и </a:t>
            </a:r>
            <a:r>
              <a:rPr lang="en-US" sz="2200" b="1" dirty="0" smtClean="0"/>
              <a:t>RWE</a:t>
            </a:r>
            <a:r>
              <a:rPr lang="en-US" sz="2200" dirty="0" smtClean="0"/>
              <a:t> </a:t>
            </a:r>
            <a:r>
              <a:rPr lang="ru-RU" sz="2200" dirty="0" smtClean="0"/>
              <a:t>вышли из традиционной генерации на основе ископаемого топлива и сконцентрировались на ВИЭ и умных сетях. </a:t>
            </a:r>
          </a:p>
          <a:p>
            <a:pPr marL="358775" lvl="1" indent="-358775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200" b="1" dirty="0" smtClean="0"/>
              <a:t>Tesla</a:t>
            </a:r>
            <a:r>
              <a:rPr lang="en-US" sz="2200" dirty="0" smtClean="0"/>
              <a:t> </a:t>
            </a:r>
            <a:r>
              <a:rPr lang="ru-RU" sz="2200" dirty="0" smtClean="0"/>
              <a:t>производит электромобили, солнечные панели для крыш в виде черепицы, домашние и промышленные накопители энергии. </a:t>
            </a:r>
          </a:p>
          <a:p>
            <a:pPr marL="358775" lvl="1" indent="-358775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200" b="1" dirty="0" smtClean="0"/>
              <a:t>ArcelorMittal</a:t>
            </a:r>
            <a:r>
              <a:rPr lang="en-US" sz="2200" dirty="0" smtClean="0"/>
              <a:t> </a:t>
            </a:r>
            <a:r>
              <a:rPr lang="ru-RU" sz="2200" dirty="0" smtClean="0"/>
              <a:t>встраивается в зеленые цепочки поставок, делает акцент на производстве материалов для ВИЭ-энергетики, при этом </a:t>
            </a:r>
            <a:r>
              <a:rPr lang="ru-RU" sz="2200" dirty="0"/>
              <a:t>сам </a:t>
            </a:r>
            <a:r>
              <a:rPr lang="ru-RU" sz="2200" dirty="0" smtClean="0"/>
              <a:t>занимается энергосбережением и строит солнечные станции на своих производственных площадках.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900" y="8834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just">
              <a:spcAft>
                <a:spcPts val="1200"/>
              </a:spcAft>
              <a:buClr>
                <a:srgbClr val="FCB504"/>
              </a:buClr>
              <a:defRPr/>
            </a:pPr>
            <a:r>
              <a:rPr lang="ru-RU" sz="2400" b="1" dirty="0" smtClean="0"/>
              <a:t>…как органическая часть бизнес-стратегии</a:t>
            </a:r>
            <a:endParaRPr lang="ru-RU" sz="24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6506" y="224349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>
                <a:solidFill>
                  <a:schemeClr val="accent6"/>
                </a:solidFill>
              </a:rPr>
              <a:t>Климатические стратегии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0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7832" y="1367627"/>
            <a:ext cx="9095688" cy="4930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360363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b="1" dirty="0"/>
              <a:t>РУСАЛ</a:t>
            </a:r>
            <a:r>
              <a:rPr lang="ru-RU" sz="2200" dirty="0"/>
              <a:t> представил низкоуглеродный продукт – </a:t>
            </a:r>
            <a:r>
              <a:rPr lang="en-GB" sz="2200" i="1" dirty="0"/>
              <a:t>ALLOW</a:t>
            </a:r>
            <a:r>
              <a:rPr lang="ru-RU" sz="2200" dirty="0"/>
              <a:t>. Отличается тем, что при его производстве соблюдаются определенные требования, что гарантирующие низкий углеродный след продукта. Так, в производстве </a:t>
            </a:r>
            <a:r>
              <a:rPr lang="en-GB" sz="2200" i="1" dirty="0"/>
              <a:t>ALLOW </a:t>
            </a:r>
            <a:r>
              <a:rPr lang="ru-RU" sz="2200" dirty="0"/>
              <a:t>используется гидроэнергия. Алюминий, который выпускается под этим брендом, проверяется на соответствие заявленному уровню «углеродного следа» и сертифицируется. </a:t>
            </a:r>
          </a:p>
          <a:p>
            <a:pPr marL="360363" lvl="1" indent="-360363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b="1" dirty="0"/>
              <a:t>Архангельский ЦБК </a:t>
            </a:r>
            <a:r>
              <a:rPr lang="ru-RU" sz="2200" dirty="0"/>
              <a:t>ежегодно рассчитывает углеродный след товарной продукции (по видам) и представляет соответствующую информацию покупателям по их запросам.</a:t>
            </a:r>
          </a:p>
          <a:p>
            <a:pPr marL="360363" lvl="1" indent="-360363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b="1" spc="-10" dirty="0"/>
              <a:t>НКНХ</a:t>
            </a:r>
            <a:r>
              <a:rPr lang="ru-RU" sz="2200" spc="-10" dirty="0"/>
              <a:t> ежегодно представляет сведения об углеродоемкости продукции (искусственный каучук)</a:t>
            </a:r>
            <a:r>
              <a:rPr lang="ru-RU" sz="2200" dirty="0"/>
              <a:t>, поставляемой компаниям </a:t>
            </a:r>
            <a:r>
              <a:rPr lang="en-GB" sz="2200" dirty="0"/>
              <a:t>Pirelli </a:t>
            </a:r>
            <a:r>
              <a:rPr lang="ru-RU" sz="2200" dirty="0"/>
              <a:t>и </a:t>
            </a:r>
            <a:r>
              <a:rPr lang="en-GB" sz="2200" dirty="0"/>
              <a:t>Bridgestone</a:t>
            </a:r>
            <a:r>
              <a:rPr lang="ru-RU" sz="2200" dirty="0"/>
              <a:t>.</a:t>
            </a:r>
          </a:p>
          <a:p>
            <a:pPr marL="360363" lvl="1" indent="-360363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b="1" dirty="0"/>
              <a:t>Газпром</a:t>
            </a:r>
            <a:r>
              <a:rPr lang="ru-RU" sz="2200" dirty="0"/>
              <a:t> проводит специальные исследования, чтобы доказать низкий углеродный след своего природного газа, поставляемого в </a:t>
            </a:r>
            <a:r>
              <a:rPr lang="ru-RU" sz="2200" dirty="0" smtClean="0"/>
              <a:t>Европу.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511900" y="8834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just">
              <a:spcAft>
                <a:spcPts val="1200"/>
              </a:spcAft>
              <a:buClr>
                <a:srgbClr val="FCB504"/>
              </a:buClr>
              <a:defRPr/>
            </a:pPr>
            <a:r>
              <a:rPr lang="ru-RU" sz="2400" b="1" dirty="0"/>
              <a:t>Углеродный след продукции как фактор конкуренции</a:t>
            </a:r>
            <a:endParaRPr lang="ru-RU" sz="24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6506" y="224349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>
                <a:solidFill>
                  <a:schemeClr val="accent6"/>
                </a:solidFill>
              </a:rPr>
              <a:t>Климатические стратегии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3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6506" y="224349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Климатические риски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569" y="1361117"/>
            <a:ext cx="9095688" cy="2797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spc="-10" dirty="0" smtClean="0"/>
              <a:t>Обязательная отчетность о выбросах ПГ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spc="-10" dirty="0" smtClean="0"/>
              <a:t>Регулирование выбросов ПГ с применением различных технических требований (НДТ) или экономических механизмов (плата за выбросы, налог, квотирование)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spc="-10" dirty="0" smtClean="0"/>
              <a:t>Отчисления в международный зеленый фонд для поддержки наиболее уязвимых развивающихся стран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ru-RU" sz="2200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511900" y="8834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just">
              <a:spcAft>
                <a:spcPts val="1200"/>
              </a:spcAft>
              <a:buClr>
                <a:srgbClr val="FCB504"/>
              </a:buClr>
              <a:defRPr/>
            </a:pPr>
            <a:r>
              <a:rPr lang="ru-RU" sz="2400" b="1" dirty="0" smtClean="0"/>
              <a:t>Мнимые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28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6506" y="224349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Климатические риски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058" y="1361117"/>
            <a:ext cx="9095688" cy="536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b="1" u="sng" spc="-10" dirty="0" err="1"/>
              <a:t>Репутационные</a:t>
            </a:r>
            <a:r>
              <a:rPr lang="ru-RU" sz="2200" b="1" u="sng" spc="-10" dirty="0"/>
              <a:t>:</a:t>
            </a:r>
          </a:p>
          <a:p>
            <a:pPr marL="893763" indent="-446088" algn="just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spc="-10" dirty="0"/>
              <a:t>Отсутствие у компании </a:t>
            </a:r>
            <a:r>
              <a:rPr lang="ru-RU" sz="2200" spc="-10" dirty="0" smtClean="0"/>
              <a:t>отвечающей международным требованиям системы мониторинга и учета выбросов ПГ, ежегодной отчетности (</a:t>
            </a:r>
            <a:r>
              <a:rPr lang="ru-RU" sz="2200" i="1" spc="-10" dirty="0" smtClean="0"/>
              <a:t>желательно верифицированной независимой организацией</a:t>
            </a:r>
            <a:r>
              <a:rPr lang="ru-RU" sz="2200" spc="-10" dirty="0" smtClean="0"/>
              <a:t>), а также климатической </a:t>
            </a:r>
            <a:r>
              <a:rPr lang="ru-RU" sz="2200" spc="-10" dirty="0"/>
              <a:t>стратегии и плана действий по сокращению выбросов ПГ может негативно </a:t>
            </a:r>
            <a:r>
              <a:rPr lang="ru-RU" sz="2200" spc="-10" dirty="0" smtClean="0"/>
              <a:t>отразиться </a:t>
            </a:r>
            <a:r>
              <a:rPr lang="ru-RU" sz="2200" spc="-10" dirty="0"/>
              <a:t>на </a:t>
            </a:r>
            <a:r>
              <a:rPr lang="ru-RU" sz="2200" spc="-10" dirty="0" smtClean="0"/>
              <a:t>репутации компании.</a:t>
            </a:r>
            <a:endParaRPr lang="ru-RU" sz="2200" spc="-10" dirty="0"/>
          </a:p>
          <a:p>
            <a:pPr marL="342900" indent="-342900" algn="just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b="1" u="sng" spc="-10" dirty="0" smtClean="0"/>
              <a:t>Политико-правовые:</a:t>
            </a:r>
          </a:p>
          <a:p>
            <a:pPr marL="901700" indent="-457200" algn="just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spc="-10" dirty="0"/>
              <a:t>Инвесторы </a:t>
            </a:r>
            <a:r>
              <a:rPr lang="ru-RU" sz="2200" spc="-10" dirty="0" smtClean="0"/>
              <a:t>имеют право обратиться в суд с иском против компании </a:t>
            </a:r>
            <a:r>
              <a:rPr lang="ru-RU" sz="2200" spc="-10" dirty="0"/>
              <a:t>за бездействие в вопросах оценки климатических рисков и управления ими. </a:t>
            </a:r>
            <a:r>
              <a:rPr lang="ru-RU" sz="2200" spc="-10" dirty="0" smtClean="0"/>
              <a:t>Первые прецеденты </a:t>
            </a:r>
            <a:r>
              <a:rPr lang="ru-RU" sz="2200" spc="-10" dirty="0"/>
              <a:t>в мире уже </a:t>
            </a:r>
            <a:r>
              <a:rPr lang="ru-RU" sz="2200" spc="-10" dirty="0">
                <a:hlinkClick r:id="rId3"/>
              </a:rPr>
              <a:t>есть</a:t>
            </a:r>
            <a:r>
              <a:rPr lang="ru-RU" sz="2200" spc="-10" dirty="0"/>
              <a:t>. </a:t>
            </a:r>
            <a:endParaRPr lang="ru-RU" sz="2200" spc="-10" dirty="0" smtClean="0"/>
          </a:p>
          <a:p>
            <a:pPr marL="355600" indent="-355600" algn="just" defTabSz="355600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b="1" u="sng" spc="-10" dirty="0"/>
              <a:t>Регулятивные:</a:t>
            </a:r>
          </a:p>
          <a:p>
            <a:pPr marL="893763" indent="-446088" algn="just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spc="-10" dirty="0"/>
              <a:t>Регулирование выбросов ПГ на основе углеродной цены может привести к увеличению операционных издержек и </a:t>
            </a:r>
            <a:r>
              <a:rPr lang="ru-RU" sz="2200" spc="-20" dirty="0"/>
              <a:t>снижению прибыли компании, недостатку оборотных средств </a:t>
            </a:r>
            <a:r>
              <a:rPr lang="ru-RU" sz="2200" spc="-10" dirty="0"/>
              <a:t>и увеличению потребности в кредитовании.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900" y="8834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just">
              <a:spcAft>
                <a:spcPts val="1200"/>
              </a:spcAft>
              <a:buClr>
                <a:srgbClr val="FCB504"/>
              </a:buClr>
              <a:defRPr/>
            </a:pPr>
            <a:r>
              <a:rPr lang="ru-RU" sz="2400" b="1" dirty="0" smtClean="0"/>
              <a:t>Подлинные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3185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6506" y="224349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Климатические риски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248" y="1361117"/>
            <a:ext cx="90956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b="1" u="sng" dirty="0" smtClean="0"/>
              <a:t>Технологические</a:t>
            </a:r>
            <a:r>
              <a:rPr lang="ru-RU" sz="2200" b="1" u="sng" dirty="0"/>
              <a:t>:</a:t>
            </a:r>
          </a:p>
          <a:p>
            <a:pPr marL="895350" indent="-447675" algn="just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dirty="0"/>
              <a:t>Новые технологии, позволяющие получать аналогичный по своим потребительским свойствам продукт с меньшими выбросами ПГ или без выбросов ПГ, могут создать угрозу конкурентоспособности компании и вытеснить ее с рынка</a:t>
            </a:r>
            <a:r>
              <a:rPr lang="ru-RU" sz="2200" dirty="0" smtClean="0"/>
              <a:t>. </a:t>
            </a:r>
            <a:endParaRPr lang="ru-RU" sz="2200" dirty="0"/>
          </a:p>
          <a:p>
            <a:pPr marL="342900" indent="-342900" algn="just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b="1" u="sng" dirty="0"/>
              <a:t>Рыночные:</a:t>
            </a:r>
            <a:r>
              <a:rPr lang="ru-RU" sz="2200" dirty="0"/>
              <a:t> </a:t>
            </a:r>
          </a:p>
          <a:p>
            <a:pPr marL="895350" indent="-447675" algn="just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dirty="0" smtClean="0"/>
              <a:t>Компания может столкнуться с сжатием рынка и падением спроса на свою продукцию со стороны традиционных отраслей в связи с падением производства в этих отраслях (уголь, нефть, газ, т.д.);</a:t>
            </a:r>
          </a:p>
          <a:p>
            <a:pPr marL="895350" indent="-447675" algn="just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dirty="0" smtClean="0"/>
              <a:t>Рыночная стоимость компании может упасть в связи с высокой углеродоемкостью производства. </a:t>
            </a:r>
            <a:endParaRPr lang="ru-RU" sz="2200" spc="-1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900" y="8834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just">
              <a:spcAft>
                <a:spcPts val="1200"/>
              </a:spcAft>
              <a:buClr>
                <a:srgbClr val="FCB504"/>
              </a:buClr>
              <a:defRPr/>
            </a:pPr>
            <a:r>
              <a:rPr lang="ru-RU" sz="2400" b="1" dirty="0" smtClean="0"/>
              <a:t>Мнимые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54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7832" y="1370882"/>
            <a:ext cx="9095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Aft>
                <a:spcPts val="600"/>
              </a:spcAft>
              <a:buClr>
                <a:schemeClr val="accent6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200" dirty="0" smtClean="0"/>
              <a:t>Франция </a:t>
            </a:r>
            <a:r>
              <a:rPr lang="ru-RU" sz="2200" dirty="0"/>
              <a:t>первой отказалась </a:t>
            </a:r>
            <a:r>
              <a:rPr lang="ru-RU" sz="2200" dirty="0" smtClean="0"/>
              <a:t>выдавать лицензии на разведку новых месторождений углеводородного сырья.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95300" y="240431"/>
            <a:ext cx="8915400" cy="634082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Энергетический переход</a:t>
            </a:r>
            <a:endParaRPr lang="en-US" sz="3400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832" y="893216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 smtClean="0"/>
              <a:t>Ограничение добычи ископаемого углеводородного топлива 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4376" y="2623929"/>
            <a:ext cx="9023680" cy="73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5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/>
              <a:t>Франция намерена закрыть </a:t>
            </a:r>
            <a:r>
              <a:rPr lang="ru-RU" sz="2200" dirty="0" smtClean="0"/>
              <a:t>свои </a:t>
            </a:r>
            <a:r>
              <a:rPr lang="ru-RU" sz="2200" dirty="0"/>
              <a:t>угольные электростанции к 2023 г</a:t>
            </a:r>
            <a:r>
              <a:rPr lang="ru-RU" sz="2200" dirty="0" smtClean="0"/>
              <a:t>.,  </a:t>
            </a:r>
            <a:r>
              <a:rPr lang="ru-RU" sz="2200" dirty="0"/>
              <a:t>Великобритания – к 2025 г., </a:t>
            </a:r>
            <a:r>
              <a:rPr lang="ru-RU" sz="2200" dirty="0" smtClean="0"/>
              <a:t>Канада, Голландия и </a:t>
            </a:r>
            <a:r>
              <a:rPr lang="ru-RU" sz="2200" dirty="0"/>
              <a:t>Финляндия – к 2030 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7832" y="2127980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 smtClean="0"/>
              <a:t>Запрет на использование энергетического угля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4376" y="3359515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 smtClean="0"/>
              <a:t>Запрет на использование бензина, дизеля и газа в автомобилях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7832" y="3837181"/>
            <a:ext cx="9013728" cy="293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5000"/>
              </a:lnSpc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/>
              <a:t>Семь стран </a:t>
            </a:r>
            <a:r>
              <a:rPr lang="ru-RU" sz="2200" dirty="0" smtClean="0"/>
              <a:t>вводят запрет </a:t>
            </a:r>
            <a:r>
              <a:rPr lang="ru-RU" sz="2200" dirty="0"/>
              <a:t>на продажу новых автомашин с </a:t>
            </a:r>
            <a:r>
              <a:rPr lang="ru-RU" sz="2200" dirty="0" smtClean="0"/>
              <a:t>ДВС:</a:t>
            </a:r>
            <a:endParaRPr lang="ru-RU" sz="2200" dirty="0"/>
          </a:p>
          <a:p>
            <a:pPr marL="893763" indent="-446088" algn="just">
              <a:lnSpc>
                <a:spcPct val="95000"/>
              </a:lnSpc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dirty="0"/>
              <a:t>Норвегия – с </a:t>
            </a:r>
            <a:r>
              <a:rPr lang="en-US" sz="2200" dirty="0"/>
              <a:t>2025</a:t>
            </a:r>
            <a:r>
              <a:rPr lang="ru-RU" sz="2200" dirty="0"/>
              <a:t> г.;</a:t>
            </a:r>
          </a:p>
          <a:p>
            <a:pPr marL="893763" indent="-446088" algn="just">
              <a:lnSpc>
                <a:spcPct val="95000"/>
              </a:lnSpc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dirty="0"/>
              <a:t>Германия – с </a:t>
            </a:r>
            <a:r>
              <a:rPr lang="en-US" sz="2200" dirty="0"/>
              <a:t>2030</a:t>
            </a:r>
            <a:r>
              <a:rPr lang="ru-RU" sz="2200" dirty="0"/>
              <a:t> г.;</a:t>
            </a:r>
          </a:p>
          <a:p>
            <a:pPr marL="893763" indent="-446088" algn="just">
              <a:lnSpc>
                <a:spcPct val="95000"/>
              </a:lnSpc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dirty="0"/>
              <a:t>Индия – с </a:t>
            </a:r>
            <a:r>
              <a:rPr lang="en-US" sz="2200" dirty="0"/>
              <a:t>2030</a:t>
            </a:r>
            <a:r>
              <a:rPr lang="ru-RU" sz="2200" dirty="0"/>
              <a:t> г.;</a:t>
            </a:r>
          </a:p>
          <a:p>
            <a:pPr marL="893763" indent="-446088" algn="just">
              <a:lnSpc>
                <a:spcPct val="95000"/>
              </a:lnSpc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dirty="0"/>
              <a:t>Франция – с </a:t>
            </a:r>
            <a:r>
              <a:rPr lang="en-US" sz="2200" dirty="0"/>
              <a:t>2040</a:t>
            </a:r>
            <a:r>
              <a:rPr lang="ru-RU" sz="2200" dirty="0"/>
              <a:t> г.;</a:t>
            </a:r>
          </a:p>
          <a:p>
            <a:pPr marL="893763" indent="-446088" algn="just">
              <a:lnSpc>
                <a:spcPct val="95000"/>
              </a:lnSpc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dirty="0"/>
              <a:t>Великобритания – с </a:t>
            </a:r>
            <a:r>
              <a:rPr lang="en-US" sz="2200" dirty="0"/>
              <a:t>2040</a:t>
            </a:r>
            <a:r>
              <a:rPr lang="ru-RU" sz="2200" dirty="0"/>
              <a:t> г.;</a:t>
            </a:r>
          </a:p>
          <a:p>
            <a:pPr marL="893763" indent="-446088" algn="just">
              <a:lnSpc>
                <a:spcPct val="95000"/>
              </a:lnSpc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dirty="0"/>
              <a:t>Китай – не позднее 2050 г.; </a:t>
            </a:r>
          </a:p>
          <a:p>
            <a:pPr marL="893763" indent="-446088" algn="just">
              <a:lnSpc>
                <a:spcPct val="95000"/>
              </a:lnSpc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dirty="0"/>
              <a:t>Нидерланды – не позднее 2050 г.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0415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95300" y="240431"/>
            <a:ext cx="8915400" cy="634082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>
                <a:solidFill>
                  <a:schemeClr val="accent6"/>
                </a:solidFill>
              </a:rPr>
              <a:t>Энергетический переход</a:t>
            </a:r>
            <a:endParaRPr lang="en-US" sz="3400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04" y="893216"/>
            <a:ext cx="8861074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/>
              <a:t>От ископаемого топлива к ВИЭ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8504" y="1370882"/>
            <a:ext cx="9145016" cy="4581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/>
              <a:t>Норвегия планирует перейти на ВИЭ </a:t>
            </a:r>
            <a:r>
              <a:rPr lang="ru-RU" sz="2200" dirty="0" smtClean="0"/>
              <a:t>к </a:t>
            </a:r>
            <a:r>
              <a:rPr lang="ru-RU" sz="2200" dirty="0"/>
              <a:t>2030 г</a:t>
            </a:r>
            <a:r>
              <a:rPr lang="ru-RU" sz="2200" dirty="0" smtClean="0"/>
              <a:t>., Швеция – к 2040 г., Дания </a:t>
            </a:r>
            <a:r>
              <a:rPr lang="ru-RU" sz="2200" dirty="0"/>
              <a:t>– к 2050 г. </a:t>
            </a:r>
            <a:r>
              <a:rPr lang="ru-RU" sz="2200" dirty="0" smtClean="0"/>
              <a:t>В 2016 г. 47 </a:t>
            </a:r>
            <a:r>
              <a:rPr lang="ru-RU" sz="2200" dirty="0"/>
              <a:t>развивающихся стран, в том числе Вьетнам, Бангладеш, Камбоджа, Эфиопия, Танзания, Кения, Коста-Рика, </a:t>
            </a:r>
            <a:r>
              <a:rPr lang="ru-RU" sz="2200" dirty="0" smtClean="0"/>
              <a:t>заявили </a:t>
            </a:r>
            <a:r>
              <a:rPr lang="ru-RU" sz="2200" dirty="0"/>
              <a:t>о </a:t>
            </a:r>
            <a:r>
              <a:rPr lang="ru-RU" sz="2200" dirty="0" smtClean="0"/>
              <a:t>намерении </a:t>
            </a:r>
            <a:r>
              <a:rPr lang="ru-RU" sz="2200" dirty="0"/>
              <a:t>полностью перевести </a:t>
            </a:r>
            <a:r>
              <a:rPr lang="ru-RU" sz="2200" dirty="0" smtClean="0"/>
              <a:t>свою энергетику на ВИЭ к </a:t>
            </a:r>
            <a:r>
              <a:rPr lang="ru-RU" sz="2200" dirty="0"/>
              <a:t>2050 г. </a:t>
            </a:r>
            <a:endParaRPr lang="ru-RU" sz="2200" dirty="0" smtClean="0"/>
          </a:p>
          <a:p>
            <a:pPr marL="342900" indent="-342900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/>
              <a:t>Дубай планирует к 2050 г. покрывать </a:t>
            </a:r>
            <a:r>
              <a:rPr lang="ru-RU" sz="2200" dirty="0" smtClean="0"/>
              <a:t>75</a:t>
            </a:r>
            <a:r>
              <a:rPr lang="ru-RU" sz="2200" dirty="0"/>
              <a:t>% своих энергетических нужд за счет ВИЭ и </a:t>
            </a:r>
            <a:r>
              <a:rPr lang="ru-RU" sz="2200" dirty="0" smtClean="0"/>
              <a:t>начал строительство </a:t>
            </a:r>
            <a:r>
              <a:rPr lang="ru-RU" sz="2200" dirty="0"/>
              <a:t>крупнейшей </a:t>
            </a:r>
            <a:r>
              <a:rPr lang="ru-RU" sz="2200" dirty="0" err="1"/>
              <a:t>гелиотермальной</a:t>
            </a:r>
            <a:r>
              <a:rPr lang="ru-RU" sz="2200" dirty="0"/>
              <a:t> станции мощностью 700 МВт</a:t>
            </a:r>
            <a:r>
              <a:rPr lang="ru-RU" sz="2200" dirty="0" smtClean="0"/>
              <a:t>.</a:t>
            </a:r>
          </a:p>
          <a:p>
            <a:pPr marL="342900" indent="-342900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/>
              <a:t>Китай </a:t>
            </a:r>
            <a:r>
              <a:rPr lang="ru-RU" sz="2200" dirty="0" smtClean="0"/>
              <a:t>планирует к </a:t>
            </a:r>
            <a:r>
              <a:rPr lang="ru-RU" sz="2200" dirty="0"/>
              <a:t>2050 г. увеличить долю ВИЭ в общем объеме потребляемой энергии до 60%. </a:t>
            </a:r>
            <a:endParaRPr lang="ru-RU" sz="2200" dirty="0" smtClean="0"/>
          </a:p>
          <a:p>
            <a:pPr marL="342900" indent="-342900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 smtClean="0"/>
              <a:t>Индия отказалась от планов строительства новых угольных станций в пользу солнечных.</a:t>
            </a:r>
            <a:endParaRPr lang="ru-RU" sz="2200" dirty="0"/>
          </a:p>
          <a:p>
            <a:pPr marL="342900" indent="-342900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/>
              <a:t>Саудовская Аравия </a:t>
            </a:r>
            <a:r>
              <a:rPr lang="ru-RU" sz="2200" dirty="0" smtClean="0"/>
              <a:t>переквалифицируется </a:t>
            </a:r>
            <a:r>
              <a:rPr lang="ru-RU" sz="2200" dirty="0"/>
              <a:t>из </a:t>
            </a:r>
            <a:r>
              <a:rPr lang="ru-RU" sz="2200" dirty="0" smtClean="0"/>
              <a:t>экспортера </a:t>
            </a:r>
            <a:r>
              <a:rPr lang="ru-RU" sz="2200" dirty="0"/>
              <a:t>нефти в поставщика зеленой энергии, главным образом – солнечной. </a:t>
            </a:r>
          </a:p>
        </p:txBody>
      </p:sp>
    </p:spTree>
    <p:extLst>
      <p:ext uri="{BB962C8B-B14F-4D97-AF65-F5344CB8AC3E}">
        <p14:creationId xmlns:p14="http://schemas.microsoft.com/office/powerpoint/2010/main" val="35995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3212" y="8736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/>
              <a:t>Программа </a:t>
            </a:r>
            <a:r>
              <a:rPr lang="en-GB" sz="2400" b="1" dirty="0" smtClean="0"/>
              <a:t>CDP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6505" y="1398741"/>
            <a:ext cx="9127015" cy="522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200" dirty="0"/>
              <a:t>Большой популярностью в мире пользуется климатическая программа </a:t>
            </a:r>
            <a:r>
              <a:rPr lang="ru-RU" sz="2200" dirty="0">
                <a:hlinkClick r:id="rId3"/>
              </a:rPr>
              <a:t>CDP</a:t>
            </a:r>
            <a:r>
              <a:rPr lang="ru-RU" sz="2200" dirty="0"/>
              <a:t>, в рамках которой </a:t>
            </a:r>
            <a:r>
              <a:rPr lang="ru-RU" altLang="en-US" sz="2200" dirty="0"/>
              <a:t>компании из разных секторов и регионов мира </a:t>
            </a:r>
            <a:r>
              <a:rPr lang="ru-RU" sz="2200" dirty="0"/>
              <a:t>представляют в едином формате сведения </a:t>
            </a:r>
            <a:r>
              <a:rPr lang="ru-RU" altLang="en-US" sz="2200" dirty="0"/>
              <a:t>о выбросах ПГ</a:t>
            </a:r>
            <a:r>
              <a:rPr lang="en-US" altLang="en-US" sz="2200" dirty="0"/>
              <a:t> </a:t>
            </a:r>
            <a:r>
              <a:rPr lang="ru-RU" altLang="en-US" sz="2200" dirty="0"/>
              <a:t>и </a:t>
            </a:r>
            <a:r>
              <a:rPr lang="ru-RU" sz="2200" dirty="0"/>
              <a:t>о деятельности в сфере изменения климата </a:t>
            </a:r>
            <a:r>
              <a:rPr lang="ru-RU" altLang="en-US" sz="2200" dirty="0"/>
              <a:t>по запросу, рассылаемому </a:t>
            </a:r>
            <a:r>
              <a:rPr lang="en-US" altLang="en-US" sz="2200" dirty="0"/>
              <a:t>CDP </a:t>
            </a:r>
            <a:r>
              <a:rPr lang="ru-RU" altLang="en-US" sz="2200" dirty="0"/>
              <a:t>от имени инвесторов/кредиторов или потребителей. </a:t>
            </a:r>
          </a:p>
          <a:p>
            <a:pPr marL="342900" indent="-342900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en-US" sz="2200" dirty="0"/>
              <a:t>База данных </a:t>
            </a:r>
            <a:r>
              <a:rPr lang="en-GB" altLang="en-US" sz="2200" dirty="0"/>
              <a:t>CDP </a:t>
            </a:r>
            <a:r>
              <a:rPr lang="ru-RU" altLang="en-US" sz="2200" dirty="0"/>
              <a:t>является крупнейшим хранилищем корпоративных данных о выбросах ПГ. </a:t>
            </a:r>
          </a:p>
          <a:p>
            <a:pPr marL="342900" indent="-342900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altLang="en-US" sz="2200" dirty="0"/>
              <a:t>Отчеты представляются компаниями </a:t>
            </a:r>
            <a:r>
              <a:rPr lang="en-US" altLang="en-US" sz="2200" dirty="0"/>
              <a:t>on-line</a:t>
            </a:r>
            <a:r>
              <a:rPr lang="ru-RU" altLang="en-US" sz="2200" dirty="0"/>
              <a:t> с использованием типовой анкеты, которая заполняется прямо на сайте </a:t>
            </a:r>
            <a:r>
              <a:rPr lang="en-US" altLang="en-US" sz="2200" dirty="0"/>
              <a:t>CDP</a:t>
            </a:r>
            <a:r>
              <a:rPr lang="ru-RU" altLang="en-US" sz="2200" dirty="0"/>
              <a:t>. </a:t>
            </a:r>
          </a:p>
          <a:p>
            <a:pPr marL="342900" indent="-342900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200" dirty="0"/>
              <a:t>По итогам независимой оценки представленных отчетов компаниям присваиваются </a:t>
            </a:r>
            <a:r>
              <a:rPr lang="ru-RU" sz="2200" b="1" i="1" dirty="0"/>
              <a:t>климатические</a:t>
            </a:r>
            <a:r>
              <a:rPr lang="ru-RU" sz="2200" dirty="0"/>
              <a:t> </a:t>
            </a:r>
            <a:r>
              <a:rPr lang="ru-RU" sz="2200" b="1" i="1" dirty="0"/>
              <a:t>рейтинги</a:t>
            </a:r>
            <a:r>
              <a:rPr lang="ru-RU" sz="2000" dirty="0"/>
              <a:t>, </a:t>
            </a:r>
            <a:r>
              <a:rPr lang="ru-RU" sz="2200" dirty="0"/>
              <a:t>которые публикуют и размещают на своих порталах ведущие мировые информагентства (</a:t>
            </a:r>
            <a:r>
              <a:rPr lang="en-GB" sz="2200" b="1" dirty="0"/>
              <a:t>Bloomberg</a:t>
            </a:r>
            <a:r>
              <a:rPr lang="ru-RU" sz="2200" b="1" dirty="0"/>
              <a:t>, </a:t>
            </a:r>
            <a:r>
              <a:rPr lang="en-US" sz="2200" b="1" dirty="0"/>
              <a:t>Thomson </a:t>
            </a:r>
            <a:r>
              <a:rPr lang="en-GB" sz="2200" b="1" dirty="0"/>
              <a:t>Reuters</a:t>
            </a:r>
            <a:r>
              <a:rPr lang="ru-RU" sz="2200" b="1" dirty="0"/>
              <a:t>, </a:t>
            </a:r>
            <a:r>
              <a:rPr lang="en-GB" sz="2200" b="1" dirty="0"/>
              <a:t>Google Finance</a:t>
            </a:r>
            <a:r>
              <a:rPr lang="ru-RU" sz="2200" dirty="0"/>
              <a:t>). </a:t>
            </a:r>
          </a:p>
          <a:p>
            <a:pPr marL="342900" indent="-342900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200" dirty="0"/>
              <a:t>Начиная с 2003 г. CDP ежегодно проводит опрос российских компаний различных отраслей об их деятельности в сфере изменения климата. </a:t>
            </a:r>
            <a:endParaRPr lang="ru-RU" altLang="en-US" sz="2200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06506" y="224347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>
                <a:solidFill>
                  <a:schemeClr val="accent6"/>
                </a:solidFill>
              </a:rPr>
              <a:t>Климатический рейтинг </a:t>
            </a:r>
            <a:r>
              <a:rPr lang="en-US" sz="3400" b="1" dirty="0">
                <a:solidFill>
                  <a:schemeClr val="accent6"/>
                </a:solidFill>
              </a:rPr>
              <a:t>CDP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E9BF9072-385C-4785-9017-02F02B8B7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9494" y="6381332"/>
            <a:ext cx="506506" cy="365125"/>
          </a:xfrm>
          <a:solidFill>
            <a:schemeClr val="accent6"/>
          </a:solidFill>
        </p:spPr>
        <p:txBody>
          <a:bodyPr vert="horz" lIns="91440" tIns="45720" rIns="91440" bIns="45720" rtlCol="0" anchor="ctr"/>
          <a:lstStyle/>
          <a:p>
            <a:fld id="{78EAEE5D-2EF2-4068-9B5A-EDB4986AB61C}" type="slidenum">
              <a:rPr lang="ru-RU" sz="1600" b="1">
                <a:solidFill>
                  <a:schemeClr val="bg1"/>
                </a:solidFill>
              </a:rPr>
              <a:pPr/>
              <a:t>2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8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7480" y="1388452"/>
            <a:ext cx="9095688" cy="5275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360363" algn="just">
              <a:lnSpc>
                <a:spcPct val="97000"/>
              </a:lnSpc>
              <a:spcAft>
                <a:spcPts val="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 smtClean="0"/>
              <a:t>Инвестиции в развитие возобновляемых источников энергии (ВИЭ) опережают инвестиции в традиционную энергетику. </a:t>
            </a:r>
          </a:p>
          <a:p>
            <a:pPr marL="360363" lvl="1" indent="-360363" algn="just">
              <a:lnSpc>
                <a:spcPct val="97000"/>
              </a:lnSpc>
              <a:spcAft>
                <a:spcPts val="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 smtClean="0"/>
              <a:t>ВИЭ-генерация во многих странах становится дешевле, чем генерация на ископаемом топливе. </a:t>
            </a:r>
          </a:p>
          <a:p>
            <a:pPr marL="360363" lvl="1" indent="-360363" algn="just">
              <a:lnSpc>
                <a:spcPct val="97000"/>
              </a:lnSpc>
              <a:spcAft>
                <a:spcPts val="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 smtClean="0"/>
              <a:t>В планах многих стран, регионов и городов – переход на ВИЭ уже в обозримом будущем (2030-2040 гг.). </a:t>
            </a:r>
          </a:p>
          <a:p>
            <a:pPr marL="360363" lvl="1" indent="-360363" algn="just">
              <a:lnSpc>
                <a:spcPct val="97000"/>
              </a:lnSpc>
              <a:spcAft>
                <a:spcPts val="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/>
              <a:t>Ведущие компании переходят на ВИЭ как на исключительный источник энергообеспечения. </a:t>
            </a:r>
            <a:r>
              <a:rPr lang="ru-RU" sz="2200" dirty="0" smtClean="0"/>
              <a:t>В программа </a:t>
            </a:r>
            <a:r>
              <a:rPr lang="en-US" sz="2200" dirty="0" smtClean="0">
                <a:hlinkClick r:id="rId3"/>
              </a:rPr>
              <a:t>RE100</a:t>
            </a:r>
            <a:r>
              <a:rPr lang="en-US" sz="2200" dirty="0" smtClean="0"/>
              <a:t> </a:t>
            </a:r>
            <a:r>
              <a:rPr lang="ru-RU" sz="2200" dirty="0" smtClean="0"/>
              <a:t>участвует более 115 </a:t>
            </a:r>
            <a:r>
              <a:rPr lang="ru-RU" sz="2200" dirty="0" smtClean="0"/>
              <a:t>компаний </a:t>
            </a:r>
            <a:r>
              <a:rPr lang="ru-RU" sz="2200" dirty="0"/>
              <a:t>из разных стран и отраслей, и число ее участников год от года растет.</a:t>
            </a:r>
          </a:p>
          <a:p>
            <a:pPr marL="360363" lvl="1" indent="-360363" algn="just">
              <a:lnSpc>
                <a:spcPct val="97000"/>
              </a:lnSpc>
              <a:spcAft>
                <a:spcPts val="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/>
              <a:t>В перспективе до 2050 г. традиционная энергетика будет, в основном, вытеснена ВИЭ. </a:t>
            </a:r>
            <a:r>
              <a:rPr lang="ru-RU" sz="2200" i="1" dirty="0"/>
              <a:t>Стэндфордский</a:t>
            </a:r>
            <a:r>
              <a:rPr lang="ru-RU" sz="2200" dirty="0"/>
              <a:t> и </a:t>
            </a:r>
            <a:r>
              <a:rPr lang="ru-RU" sz="2200" i="1" dirty="0" err="1"/>
              <a:t>Лаппеенрантский</a:t>
            </a:r>
            <a:r>
              <a:rPr lang="ru-RU" sz="2200" dirty="0"/>
              <a:t> университеты подготовили </a:t>
            </a:r>
            <a:r>
              <a:rPr lang="ru-RU" sz="2200" dirty="0" smtClean="0"/>
              <a:t>соответствующие глобальные проекты.</a:t>
            </a:r>
          </a:p>
          <a:p>
            <a:pPr marL="360363" lvl="1" indent="-360363" algn="just">
              <a:lnSpc>
                <a:spcPct val="97000"/>
              </a:lnSpc>
              <a:spcAft>
                <a:spcPts val="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/>
              <a:t>Производители </a:t>
            </a:r>
            <a:r>
              <a:rPr lang="ru-RU" sz="2200"/>
              <a:t>автомобилей </a:t>
            </a:r>
            <a:r>
              <a:rPr lang="ru-RU" sz="2200" smtClean="0"/>
              <a:t>отказываются </a:t>
            </a:r>
            <a:r>
              <a:rPr lang="ru-RU" sz="2200" dirty="0"/>
              <a:t>от </a:t>
            </a:r>
            <a:r>
              <a:rPr lang="ru-RU" sz="2200" dirty="0" smtClean="0"/>
              <a:t>двигателей внутреннего сгорания (ДВС) </a:t>
            </a:r>
            <a:r>
              <a:rPr lang="ru-RU" sz="2200" dirty="0"/>
              <a:t>в пользу </a:t>
            </a:r>
            <a:r>
              <a:rPr lang="ru-RU" sz="2200" dirty="0" smtClean="0"/>
              <a:t>электродвигателей и </a:t>
            </a:r>
            <a:r>
              <a:rPr lang="ru-RU" sz="2200" dirty="0"/>
              <a:t>двигателей, работающих на водородном топливе. </a:t>
            </a:r>
            <a:r>
              <a:rPr lang="ru-RU" sz="2200" dirty="0" smtClean="0"/>
              <a:t>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95300" y="240431"/>
            <a:ext cx="8915400" cy="634082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Энергетический переход</a:t>
            </a:r>
            <a:endParaRPr lang="en-US" sz="3400" b="1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832" y="893216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/>
              <a:t>От ископаемого топлива к ВИЭ</a:t>
            </a:r>
          </a:p>
        </p:txBody>
      </p:sp>
    </p:spTree>
    <p:extLst>
      <p:ext uri="{BB962C8B-B14F-4D97-AF65-F5344CB8AC3E}">
        <p14:creationId xmlns:p14="http://schemas.microsoft.com/office/powerpoint/2010/main" val="252643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95300" y="240431"/>
            <a:ext cx="8915400" cy="634082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>
                <a:solidFill>
                  <a:schemeClr val="accent6"/>
                </a:solidFill>
              </a:rPr>
              <a:t>Энергетический переход</a:t>
            </a:r>
            <a:endParaRPr lang="en-US" sz="3400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543" y="1370882"/>
            <a:ext cx="4513555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263525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000" dirty="0" smtClean="0"/>
              <a:t>В Стэндфордском университете (США) разработали план полного перехода 139 </a:t>
            </a:r>
            <a:r>
              <a:rPr lang="ru-RU" sz="2000" dirty="0"/>
              <a:t>стран, ответственных за основную массу </a:t>
            </a:r>
            <a:r>
              <a:rPr lang="ru-RU" sz="2000" dirty="0" smtClean="0"/>
              <a:t>выбросов CO2, на</a:t>
            </a:r>
            <a:r>
              <a:rPr lang="ru-RU" sz="2000" dirty="0"/>
              <a:t> </a:t>
            </a:r>
            <a:r>
              <a:rPr lang="ru-RU" sz="2000" dirty="0" smtClean="0"/>
              <a:t>ВИЭ </a:t>
            </a:r>
            <a:r>
              <a:rPr lang="ru-RU" sz="2000" dirty="0"/>
              <a:t>к 2050 </a:t>
            </a:r>
            <a:r>
              <a:rPr lang="ru-RU" sz="2000" dirty="0" smtClean="0"/>
              <a:t>г.</a:t>
            </a:r>
          </a:p>
          <a:p>
            <a:pPr marL="355600" indent="-263525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000" dirty="0"/>
              <a:t>Уже к 2030 году </a:t>
            </a:r>
            <a:r>
              <a:rPr lang="ru-RU" sz="2000" dirty="0" smtClean="0"/>
              <a:t>эти страны смогут получать</a:t>
            </a:r>
            <a:r>
              <a:rPr lang="ru-RU" sz="2000" dirty="0"/>
              <a:t> 80% энергии от </a:t>
            </a:r>
            <a:r>
              <a:rPr lang="ru-RU" sz="2000" dirty="0" smtClean="0"/>
              <a:t>ВИЭ. </a:t>
            </a:r>
            <a:r>
              <a:rPr lang="ru-RU" sz="2000" dirty="0"/>
              <a:t>Наибольшую долю электроэнергии </a:t>
            </a:r>
            <a:r>
              <a:rPr lang="ru-RU" sz="2000" dirty="0" smtClean="0"/>
              <a:t>будут давать ветрогенераторы и солнечные электростанции на суше. </a:t>
            </a:r>
            <a:r>
              <a:rPr lang="ru-RU" sz="2000" dirty="0"/>
              <a:t>На втором месте — солнечные панели на крышах жилых </a:t>
            </a:r>
            <a:r>
              <a:rPr lang="ru-RU" sz="2000" dirty="0" smtClean="0"/>
              <a:t>домов и предприятий.</a:t>
            </a:r>
          </a:p>
          <a:p>
            <a:pPr marL="355600" indent="-263525" algn="just">
              <a:lnSpc>
                <a:spcPct val="95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000" dirty="0" smtClean="0"/>
              <a:t>Аналогичный проект для всего мира предложили специалисты из Технологического Университета </a:t>
            </a:r>
            <a:r>
              <a:rPr lang="ru-RU" sz="2000" dirty="0" err="1" smtClean="0"/>
              <a:t>Лаппеенранта</a:t>
            </a:r>
            <a:r>
              <a:rPr lang="ru-RU" sz="2000" dirty="0" smtClean="0"/>
              <a:t> (Финляндия).</a:t>
            </a:r>
          </a:p>
        </p:txBody>
      </p:sp>
      <p:pic>
        <p:nvPicPr>
          <p:cNvPr id="7170" name="Picture 2" descr="https://hightech.fm/files/1/upload/1210x0/343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758" y="1628800"/>
            <a:ext cx="4639081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8504" y="893216"/>
            <a:ext cx="8861074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 smtClean="0"/>
              <a:t>От ископаемого топлива к ВИЭ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786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0823" y="1052736"/>
            <a:ext cx="9095688" cy="5443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360363" algn="just">
              <a:lnSpc>
                <a:spcPct val="95000"/>
              </a:lnSpc>
              <a:spcAft>
                <a:spcPts val="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spc="-10" dirty="0" smtClean="0"/>
              <a:t>Традиционные углеводородные компании </a:t>
            </a:r>
            <a:r>
              <a:rPr lang="ru-RU" sz="2200" spc="-10" dirty="0"/>
              <a:t>теряют </a:t>
            </a:r>
            <a:r>
              <a:rPr lang="ru-RU" sz="2200" spc="-10" dirty="0" smtClean="0"/>
              <a:t>рыночную стоимость </a:t>
            </a:r>
            <a:r>
              <a:rPr lang="ru-RU" sz="2200" dirty="0"/>
              <a:t>и привлекательность для инвесторов. </a:t>
            </a:r>
            <a:r>
              <a:rPr lang="ru-RU" sz="2200" dirty="0" smtClean="0"/>
              <a:t>Крупные </a:t>
            </a:r>
            <a:r>
              <a:rPr lang="ru-RU" sz="2200" dirty="0"/>
              <a:t>кредиторы и инвесторы отказываются от соответствующих активов и проектов в пользу более </a:t>
            </a:r>
            <a:r>
              <a:rPr lang="ru-RU" sz="2200" dirty="0" smtClean="0"/>
              <a:t>зеленых (менее углеродоемких). </a:t>
            </a:r>
          </a:p>
          <a:p>
            <a:pPr marL="360363" lvl="1" indent="-360363" algn="just">
              <a:lnSpc>
                <a:spcPct val="95000"/>
              </a:lnSpc>
              <a:spcAft>
                <a:spcPts val="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 smtClean="0"/>
              <a:t>По </a:t>
            </a:r>
            <a:r>
              <a:rPr lang="ru-RU" sz="2200" dirty="0">
                <a:hlinkClick r:id="rId2"/>
              </a:rPr>
              <a:t>оценке</a:t>
            </a:r>
            <a:r>
              <a:rPr lang="ru-RU" sz="2200" dirty="0" smtClean="0">
                <a:hlinkClick r:id="rId2"/>
              </a:rPr>
              <a:t> HSBC</a:t>
            </a:r>
            <a:r>
              <a:rPr lang="ru-RU" sz="2200" dirty="0" smtClean="0"/>
              <a:t> 2013 г., компании, занятые добычей и переработкой ископаемых </a:t>
            </a:r>
            <a:r>
              <a:rPr lang="ru-RU" sz="2200" dirty="0"/>
              <a:t>углеводородов, </a:t>
            </a:r>
            <a:r>
              <a:rPr lang="ru-RU" sz="2200" dirty="0" smtClean="0"/>
              <a:t>могут со временем потерять </a:t>
            </a:r>
            <a:r>
              <a:rPr lang="ru-RU" sz="2200" b="1" dirty="0" smtClean="0"/>
              <a:t>40-60</a:t>
            </a:r>
            <a:r>
              <a:rPr lang="ru-RU" sz="2200" b="1" dirty="0"/>
              <a:t>%</a:t>
            </a:r>
            <a:r>
              <a:rPr lang="ru-RU" sz="2200" dirty="0"/>
              <a:t> </a:t>
            </a:r>
            <a:r>
              <a:rPr lang="ru-RU" sz="2200" dirty="0" smtClean="0"/>
              <a:t>своей рыночной </a:t>
            </a:r>
            <a:r>
              <a:rPr lang="ru-RU" sz="2200" dirty="0"/>
              <a:t>стоимости </a:t>
            </a:r>
            <a:r>
              <a:rPr lang="ru-RU" sz="2200" dirty="0" smtClean="0"/>
              <a:t>в </a:t>
            </a:r>
            <a:r>
              <a:rPr lang="ru-RU" sz="2200" dirty="0"/>
              <a:t>результате регулирования выбросов ПГ. </a:t>
            </a:r>
            <a:endParaRPr lang="ru-RU" sz="2200" dirty="0" smtClean="0"/>
          </a:p>
          <a:p>
            <a:pPr marL="360363" lvl="1" indent="-360363" algn="just">
              <a:lnSpc>
                <a:spcPct val="95000"/>
              </a:lnSpc>
              <a:spcAft>
                <a:spcPts val="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 smtClean="0"/>
              <a:t>Международное </a:t>
            </a:r>
            <a:r>
              <a:rPr lang="ru-RU" sz="2200" dirty="0"/>
              <a:t>энергетическое </a:t>
            </a:r>
            <a:r>
              <a:rPr lang="ru-RU" sz="2200" dirty="0" smtClean="0"/>
              <a:t>агентство (МЭА) </a:t>
            </a:r>
            <a:r>
              <a:rPr lang="ru-RU" sz="2200" u="sng" dirty="0" smtClean="0">
                <a:hlinkClick r:id="rId3"/>
              </a:rPr>
              <a:t>прогнозирует</a:t>
            </a:r>
            <a:r>
              <a:rPr lang="ru-RU" sz="2200" dirty="0" smtClean="0"/>
              <a:t>, что </a:t>
            </a:r>
            <a:r>
              <a:rPr lang="ru-RU" sz="2200" dirty="0"/>
              <a:t>к 2035 г. </a:t>
            </a:r>
            <a:r>
              <a:rPr lang="ru-RU" sz="2200" dirty="0" smtClean="0"/>
              <a:t>инвестиции </a:t>
            </a:r>
            <a:r>
              <a:rPr lang="ru-RU" sz="2200" dirty="0"/>
              <a:t>в ископаемые виды топлива </a:t>
            </a:r>
            <a:r>
              <a:rPr lang="ru-RU" sz="2200" dirty="0" smtClean="0"/>
              <a:t>обесценятся не менее чем на </a:t>
            </a:r>
            <a:r>
              <a:rPr lang="ru-RU" sz="2200" b="1" dirty="0"/>
              <a:t>300 млрд. долл. </a:t>
            </a:r>
            <a:r>
              <a:rPr lang="ru-RU" sz="2200" b="1" dirty="0" smtClean="0"/>
              <a:t>США</a:t>
            </a:r>
            <a:r>
              <a:rPr lang="ru-RU" sz="2200" dirty="0" smtClean="0"/>
              <a:t>.</a:t>
            </a:r>
          </a:p>
          <a:p>
            <a:pPr marL="342900" indent="-342900" algn="just">
              <a:lnSpc>
                <a:spcPct val="95000"/>
              </a:lnSpc>
              <a:spcAft>
                <a:spcPts val="400"/>
              </a:spcAft>
              <a:buClr>
                <a:schemeClr val="accent6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200" dirty="0" smtClean="0"/>
              <a:t>На </a:t>
            </a:r>
            <a:r>
              <a:rPr lang="ru-RU" sz="2200" dirty="0"/>
              <a:t>конец 2016 г., </a:t>
            </a:r>
            <a:r>
              <a:rPr lang="ru-RU" sz="2200" b="1" i="1" dirty="0"/>
              <a:t>688</a:t>
            </a:r>
            <a:r>
              <a:rPr lang="ru-RU" sz="2200" dirty="0"/>
              <a:t> институциональных и более </a:t>
            </a:r>
            <a:r>
              <a:rPr lang="ru-RU" sz="2200" b="1" i="1" dirty="0"/>
              <a:t>58 тыс. </a:t>
            </a:r>
            <a:r>
              <a:rPr lang="ru-RU" sz="2200" dirty="0"/>
              <a:t>частных инвесторов с активами на общую сумму </a:t>
            </a:r>
            <a:r>
              <a:rPr lang="ru-RU" sz="2200" b="1" i="1" dirty="0"/>
              <a:t>5,5 трлн. долл. </a:t>
            </a:r>
            <a:r>
              <a:rPr lang="ru-RU" sz="2200" b="1" i="1" dirty="0" smtClean="0"/>
              <a:t>США </a:t>
            </a:r>
            <a:r>
              <a:rPr lang="ru-RU" sz="2200" dirty="0"/>
              <a:t>вышли из акций компаний, связанных с ископаемым </a:t>
            </a:r>
            <a:r>
              <a:rPr lang="ru-RU" sz="2200" dirty="0" smtClean="0"/>
              <a:t>топливом.</a:t>
            </a:r>
            <a:endParaRPr lang="ru-RU" sz="2200" dirty="0"/>
          </a:p>
          <a:p>
            <a:pPr marL="342900" indent="-342900" algn="just">
              <a:lnSpc>
                <a:spcPct val="95000"/>
              </a:lnSpc>
              <a:spcAft>
                <a:spcPts val="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/>
              <a:t>В 2017 г. </a:t>
            </a:r>
            <a:r>
              <a:rPr lang="ru-RU" sz="2200" dirty="0" smtClean="0"/>
              <a:t>крупнейших шведский </a:t>
            </a:r>
            <a:r>
              <a:rPr lang="ru-RU" sz="2200" dirty="0"/>
              <a:t>пенсионный фонд </a:t>
            </a:r>
            <a:r>
              <a:rPr lang="ru-RU" sz="2200" b="1" dirty="0" err="1"/>
              <a:t>Sjunde</a:t>
            </a:r>
            <a:r>
              <a:rPr lang="ru-RU" sz="2200" dirty="0"/>
              <a:t> </a:t>
            </a:r>
            <a:r>
              <a:rPr lang="ru-RU" sz="2200" dirty="0" smtClean="0"/>
              <a:t>отказался от акций </a:t>
            </a:r>
            <a:r>
              <a:rPr lang="ru-RU" sz="2200" b="1" i="1" dirty="0" smtClean="0"/>
              <a:t>Газпрома </a:t>
            </a:r>
            <a:r>
              <a:rPr lang="ru-RU" sz="2200" dirty="0"/>
              <a:t>и еще </a:t>
            </a:r>
            <a:r>
              <a:rPr lang="ru-RU" sz="2200" dirty="0" smtClean="0"/>
              <a:t>нескольких компаний, в том числе: </a:t>
            </a:r>
            <a:r>
              <a:rPr lang="ru-RU" sz="2200" dirty="0" err="1" smtClean="0"/>
              <a:t>ExxonMobil</a:t>
            </a:r>
            <a:r>
              <a:rPr lang="ru-RU" sz="2200" dirty="0"/>
              <a:t>, </a:t>
            </a:r>
            <a:r>
              <a:rPr lang="ru-RU" sz="2200" dirty="0" err="1"/>
              <a:t>Entergy</a:t>
            </a:r>
            <a:r>
              <a:rPr lang="ru-RU" sz="2200" dirty="0"/>
              <a:t>, </a:t>
            </a:r>
            <a:r>
              <a:rPr lang="ru-RU" sz="2200" dirty="0" err="1"/>
              <a:t>Southern</a:t>
            </a:r>
            <a:r>
              <a:rPr lang="ru-RU" sz="2200" dirty="0"/>
              <a:t> </a:t>
            </a:r>
            <a:r>
              <a:rPr lang="ru-RU" sz="2200" dirty="0" err="1"/>
              <a:t>Corp</a:t>
            </a:r>
            <a:r>
              <a:rPr lang="ru-RU" sz="2200" dirty="0"/>
              <a:t>., </a:t>
            </a:r>
            <a:r>
              <a:rPr lang="ru-RU" sz="2200" dirty="0" err="1"/>
              <a:t>TransCanada</a:t>
            </a:r>
            <a:r>
              <a:rPr lang="ru-RU" sz="2200" dirty="0"/>
              <a:t>, </a:t>
            </a:r>
            <a:r>
              <a:rPr lang="ru-RU" sz="2200" dirty="0" err="1" smtClean="0"/>
              <a:t>Westar</a:t>
            </a:r>
            <a:r>
              <a:rPr lang="ru-RU" sz="2200" dirty="0" smtClean="0"/>
              <a:t> </a:t>
            </a:r>
            <a:r>
              <a:rPr lang="en-US" sz="2200" dirty="0" smtClean="0"/>
              <a:t>Energy</a:t>
            </a:r>
            <a:r>
              <a:rPr lang="ru-RU" sz="2200" i="1" dirty="0" smtClean="0"/>
              <a:t>. </a:t>
            </a:r>
            <a:endParaRPr lang="ru-RU" sz="2200" i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95300" y="240431"/>
            <a:ext cx="8915400" cy="634082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>
                <a:solidFill>
                  <a:schemeClr val="accent6"/>
                </a:solidFill>
              </a:rPr>
              <a:t>Обесценение и </a:t>
            </a:r>
            <a:r>
              <a:rPr lang="ru-RU" sz="3400" b="1" dirty="0" err="1">
                <a:solidFill>
                  <a:schemeClr val="accent6"/>
                </a:solidFill>
              </a:rPr>
              <a:t>дивестиции</a:t>
            </a:r>
            <a:endParaRPr lang="en-US" sz="3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0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7832" y="1052736"/>
            <a:ext cx="909568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360363" algn="just"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i="1" dirty="0" smtClean="0">
                <a:hlinkClick r:id="rId3"/>
              </a:rPr>
              <a:t>Декларацию</a:t>
            </a:r>
            <a:r>
              <a:rPr lang="ru-RU" sz="2200" dirty="0" smtClean="0"/>
              <a:t>, призывающую отказаться от угля, подписали 27 стран и субнациональных образований. </a:t>
            </a:r>
          </a:p>
          <a:p>
            <a:pPr marL="360363" lvl="1" indent="-360363" algn="just"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 smtClean="0"/>
              <a:t>В черном списке угольных предприятий, из которых рекомендуется </a:t>
            </a:r>
            <a:r>
              <a:rPr lang="ru-RU" sz="2200" dirty="0"/>
              <a:t>выйти (</a:t>
            </a:r>
            <a:r>
              <a:rPr lang="ru-RU" sz="2200" dirty="0" err="1" smtClean="0">
                <a:hlinkClick r:id="rId4"/>
              </a:rPr>
              <a:t>Global</a:t>
            </a:r>
            <a:r>
              <a:rPr lang="ru-RU" sz="2200" dirty="0" smtClean="0">
                <a:hlinkClick r:id="rId4"/>
              </a:rPr>
              <a:t> </a:t>
            </a:r>
            <a:r>
              <a:rPr lang="ru-RU" sz="2200" dirty="0" err="1">
                <a:hlinkClick r:id="rId4"/>
              </a:rPr>
              <a:t>Coal</a:t>
            </a:r>
            <a:r>
              <a:rPr lang="ru-RU" sz="2200" dirty="0">
                <a:hlinkClick r:id="rId4"/>
              </a:rPr>
              <a:t> </a:t>
            </a:r>
            <a:r>
              <a:rPr lang="ru-RU" sz="2200" dirty="0" err="1">
                <a:hlinkClick r:id="rId4"/>
              </a:rPr>
              <a:t>Exit</a:t>
            </a:r>
            <a:r>
              <a:rPr lang="ru-RU" sz="2200" dirty="0">
                <a:hlinkClick r:id="rId4"/>
              </a:rPr>
              <a:t> </a:t>
            </a:r>
            <a:r>
              <a:rPr lang="ru-RU" sz="2200" dirty="0" err="1" smtClean="0">
                <a:hlinkClick r:id="rId4"/>
              </a:rPr>
              <a:t>List</a:t>
            </a:r>
            <a:r>
              <a:rPr lang="ru-RU" sz="2200" dirty="0" smtClean="0"/>
              <a:t>), 775 </a:t>
            </a:r>
            <a:r>
              <a:rPr lang="ru-RU" sz="2200" dirty="0"/>
              <a:t>компаний, </a:t>
            </a:r>
            <a:r>
              <a:rPr lang="ru-RU" sz="2200" dirty="0" smtClean="0"/>
              <a:t>из них 21 – российские.</a:t>
            </a:r>
            <a:endParaRPr lang="ru-RU" sz="2200" dirty="0"/>
          </a:p>
          <a:p>
            <a:pPr marL="360363" lvl="1" indent="-360363" algn="just"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dirty="0" smtClean="0"/>
              <a:t>В августе 2017 г. принята </a:t>
            </a:r>
            <a:r>
              <a:rPr lang="ru-RU" sz="2200" i="1" dirty="0" smtClean="0">
                <a:hlinkClick r:id="rId5"/>
              </a:rPr>
              <a:t>Лофотенская декларация</a:t>
            </a:r>
            <a:r>
              <a:rPr lang="ru-RU" sz="2200" dirty="0" smtClean="0"/>
              <a:t>, которая призывает крупные нефтегазовые компания постепенно сворачивать добычу нефти и возглавить инвестиции в энергетику на возобновляемых источниках.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95300" y="240431"/>
            <a:ext cx="8915400" cy="634082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Обесценение и </a:t>
            </a:r>
            <a:r>
              <a:rPr lang="ru-RU" sz="3400" b="1" dirty="0" err="1" smtClean="0">
                <a:solidFill>
                  <a:schemeClr val="accent6"/>
                </a:solidFill>
              </a:rPr>
              <a:t>дивестиции</a:t>
            </a:r>
            <a:endParaRPr lang="en-US" sz="3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1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7832" y="1370882"/>
            <a:ext cx="9095688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buClr>
                <a:schemeClr val="accent6"/>
              </a:buClr>
            </a:pPr>
            <a:r>
              <a:rPr lang="ru-RU" sz="2200" dirty="0" smtClean="0"/>
              <a:t>К 2020 г. 25%, а к 2030 г. 50% выбросов ПГ в мире будет регулироваться экономическими методами с использованием углеродной цены, которая будет  применяться также и к импорту.</a:t>
            </a:r>
            <a:endParaRPr lang="en-GB" sz="22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95300" y="240431"/>
            <a:ext cx="8915400" cy="634082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Торговые барьеры</a:t>
            </a:r>
            <a:endParaRPr lang="en-US" sz="3400" b="1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832" y="893216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just">
              <a:spcAft>
                <a:spcPts val="1200"/>
              </a:spcAft>
              <a:buClr>
                <a:srgbClr val="FCB504"/>
              </a:buClr>
              <a:defRPr/>
            </a:pPr>
            <a:r>
              <a:rPr lang="ru-RU" sz="2400" b="1" dirty="0" smtClean="0"/>
              <a:t>Защита рынков, где применяется углеродная цена</a:t>
            </a:r>
            <a:endParaRPr lang="ru-RU" sz="2400" dirty="0"/>
          </a:p>
        </p:txBody>
      </p:sp>
      <p:pic>
        <p:nvPicPr>
          <p:cNvPr id="6" name="Picture 2" descr="No automatic alt text availabl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556" y="2393080"/>
            <a:ext cx="7776864" cy="442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15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509181" y="4653136"/>
            <a:ext cx="6934200" cy="1800200"/>
          </a:xfrm>
          <a:prstGeom prst="rect">
            <a:avLst/>
          </a:prstGeom>
        </p:spPr>
        <p:txBody>
          <a:bodyPr vert="horz" lIns="107287" tIns="53643" rIns="107287" bIns="53643" rtlCol="0" anchor="b">
            <a:normAutofit fontScale="92500" lnSpcReduction="2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3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Михаил </a:t>
            </a:r>
            <a:r>
              <a:rPr lang="ru-RU" sz="3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Юлкин</a:t>
            </a:r>
            <a:endParaRPr lang="en-US" sz="3700" b="1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rgbClr val="FFC000"/>
              </a:solidFill>
              <a:latin typeface="Cambria" pitchFamily="18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Эл. почта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: 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yulkin.ma@gmail.com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Моб. телефон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: +7 916 635 23 85</a:t>
            </a:r>
          </a:p>
        </p:txBody>
      </p:sp>
      <p:pic>
        <p:nvPicPr>
          <p:cNvPr id="6" name="Рисунок 3">
            <a:extLst>
              <a:ext uri="{FF2B5EF4-FFF2-40B4-BE49-F238E27FC236}">
                <a16:creationId xmlns="" xmlns:a16="http://schemas.microsoft.com/office/drawing/2014/main" id="{1BA119DD-D580-4ADF-9305-A1F6E04D4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r="72438" b="2777"/>
          <a:stretch>
            <a:fillRect/>
          </a:stretch>
        </p:blipFill>
        <p:spPr bwMode="auto">
          <a:xfrm>
            <a:off x="428499" y="404666"/>
            <a:ext cx="2332220" cy="1008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екст 2"/>
          <p:cNvSpPr txBox="1">
            <a:spLocks/>
          </p:cNvSpPr>
          <p:nvPr/>
        </p:nvSpPr>
        <p:spPr>
          <a:xfrm>
            <a:off x="576591" y="2780928"/>
            <a:ext cx="8856984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rgbClr val="FF9D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Благодарю за внимание</a:t>
            </a:r>
            <a:r>
              <a:rPr lang="en-GB" sz="5400" b="1" dirty="0" smtClean="0">
                <a:solidFill>
                  <a:srgbClr val="FF9D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!</a:t>
            </a:r>
            <a:endParaRPr lang="ru-RU" sz="5400" b="1" dirty="0">
              <a:solidFill>
                <a:srgbClr val="FF9D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5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169024" y="1356271"/>
            <a:ext cx="4608512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000" dirty="0"/>
              <a:t>Пул компаний, которые через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CDP </a:t>
            </a:r>
            <a:r>
              <a:rPr lang="ru-RU" sz="2000" dirty="0"/>
              <a:t>запрашивают у поставщиков сведения о выбросах ПГ и о деятельности по их </a:t>
            </a:r>
            <a:r>
              <a:rPr lang="ru-RU" sz="2000" dirty="0" smtClean="0"/>
              <a:t>сокращению в формате цепочки поставок, насчитывает </a:t>
            </a:r>
            <a:r>
              <a:rPr lang="ru-RU" sz="2000" dirty="0"/>
              <a:t>уже </a:t>
            </a:r>
            <a:r>
              <a:rPr lang="ru-RU" sz="2000" b="1" dirty="0" smtClean="0">
                <a:hlinkClick r:id="rId2"/>
              </a:rPr>
              <a:t>100 компаний</a:t>
            </a:r>
            <a:r>
              <a:rPr lang="ru-RU" sz="2000" b="1" dirty="0" smtClean="0"/>
              <a:t>,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ru-RU" sz="2000" dirty="0" smtClean="0"/>
              <a:t>а </a:t>
            </a:r>
            <a:r>
              <a:rPr lang="ru-RU" sz="2000" dirty="0"/>
              <a:t>их совокупным объем закупок превышает </a:t>
            </a:r>
            <a:r>
              <a:rPr lang="ru-RU" sz="2000" dirty="0" smtClean="0"/>
              <a:t>2,7 </a:t>
            </a:r>
            <a:r>
              <a:rPr lang="ru-RU" sz="2000" dirty="0"/>
              <a:t>трлн. долл. США в год. </a:t>
            </a:r>
          </a:p>
          <a:p>
            <a:pPr marL="342900" indent="-342900" algn="just">
              <a:lnSpc>
                <a:spcPct val="110000"/>
              </a:lnSpc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000" dirty="0"/>
              <a:t>Среди них такие известные компании, как </a:t>
            </a:r>
            <a:r>
              <a:rPr lang="en-US" sz="1000" dirty="0"/>
              <a:t>BMW Group</a:t>
            </a:r>
            <a:r>
              <a:rPr lang="ru-RU" sz="1000" dirty="0"/>
              <a:t>, </a:t>
            </a:r>
            <a:r>
              <a:rPr lang="en-US" sz="1000" dirty="0"/>
              <a:t>General Motors Company</a:t>
            </a:r>
            <a:r>
              <a:rPr lang="ru-RU" sz="1000" dirty="0"/>
              <a:t>, </a:t>
            </a:r>
            <a:r>
              <a:rPr lang="en-US" sz="1000" dirty="0"/>
              <a:t>Ford Motor Company</a:t>
            </a:r>
            <a:r>
              <a:rPr lang="ru-RU" sz="1000" dirty="0"/>
              <a:t>, </a:t>
            </a:r>
            <a:r>
              <a:rPr lang="en-US" sz="1000" dirty="0"/>
              <a:t>Jaguar Land Rover</a:t>
            </a:r>
            <a:r>
              <a:rPr lang="ru-RU" sz="1000" dirty="0"/>
              <a:t>, </a:t>
            </a:r>
            <a:r>
              <a:rPr lang="en-US" sz="1000" dirty="0"/>
              <a:t>Nissan Motor Company</a:t>
            </a:r>
            <a:r>
              <a:rPr lang="ru-RU" sz="1000" dirty="0"/>
              <a:t>, </a:t>
            </a:r>
            <a:r>
              <a:rPr lang="en-US" sz="1000" dirty="0"/>
              <a:t>Fiat Chrysler Automobiles NV</a:t>
            </a:r>
            <a:r>
              <a:rPr lang="ru-RU" sz="1000" dirty="0"/>
              <a:t>,</a:t>
            </a:r>
            <a:r>
              <a:rPr lang="en-US" sz="1000" dirty="0"/>
              <a:t> Toyota Motor Corporation</a:t>
            </a:r>
            <a:r>
              <a:rPr lang="ru-RU" sz="1000" dirty="0"/>
              <a:t>, </a:t>
            </a:r>
            <a:r>
              <a:rPr lang="en-US" sz="1000" dirty="0"/>
              <a:t>Bridgestone Corporation</a:t>
            </a:r>
            <a:r>
              <a:rPr lang="ru-RU" sz="1000" dirty="0"/>
              <a:t>, </a:t>
            </a:r>
            <a:r>
              <a:rPr lang="en-US" sz="1000" dirty="0"/>
              <a:t>Pirelli</a:t>
            </a:r>
            <a:r>
              <a:rPr lang="ru-RU" sz="1000" dirty="0"/>
              <a:t>, </a:t>
            </a:r>
            <a:r>
              <a:rPr lang="en-US" sz="1000" dirty="0"/>
              <a:t>Coca-Cola Company</a:t>
            </a:r>
            <a:r>
              <a:rPr lang="ru-RU" sz="1000" dirty="0"/>
              <a:t>, </a:t>
            </a:r>
            <a:r>
              <a:rPr lang="en-US" sz="1000" dirty="0"/>
              <a:t>Wal-Mart Stores, Inc.</a:t>
            </a:r>
            <a:r>
              <a:rPr lang="ru-RU" sz="1000" dirty="0"/>
              <a:t>, </a:t>
            </a:r>
            <a:r>
              <a:rPr lang="en-US" sz="1000" dirty="0"/>
              <a:t>Cisco Systems</a:t>
            </a:r>
            <a:r>
              <a:rPr lang="ru-RU" sz="1000" dirty="0"/>
              <a:t> и другие</a:t>
            </a:r>
            <a:r>
              <a:rPr lang="en-US" sz="1000" dirty="0"/>
              <a:t>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212" y="8736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/>
              <a:t>Программа </a:t>
            </a:r>
            <a:r>
              <a:rPr lang="en-GB" sz="2400" b="1" dirty="0" smtClean="0"/>
              <a:t>CDP</a:t>
            </a:r>
            <a:endParaRPr lang="ru-RU" sz="2400" b="1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06506" y="224347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>
                <a:solidFill>
                  <a:schemeClr val="accent6"/>
                </a:solidFill>
              </a:rPr>
              <a:t>Климатический рейтинг </a:t>
            </a:r>
            <a:r>
              <a:rPr lang="en-US" sz="3400" b="1" dirty="0">
                <a:solidFill>
                  <a:schemeClr val="accent6"/>
                </a:solidFill>
              </a:rPr>
              <a:t>CDP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Номер слайда 7">
            <a:extLst>
              <a:ext uri="{FF2B5EF4-FFF2-40B4-BE49-F238E27FC236}">
                <a16:creationId xmlns:a16="http://schemas.microsoft.com/office/drawing/2014/main" xmlns="" id="{EA40618A-765A-461F-8C9A-041DB9C4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9494" y="6381332"/>
            <a:ext cx="506506" cy="365125"/>
          </a:xfrm>
          <a:solidFill>
            <a:schemeClr val="accent6"/>
          </a:solidFill>
        </p:spPr>
        <p:txBody>
          <a:bodyPr vert="horz" lIns="91440" tIns="45720" rIns="91440" bIns="45720" rtlCol="0" anchor="ctr"/>
          <a:lstStyle/>
          <a:p>
            <a:fld id="{78EAEE5D-2EF2-4068-9B5A-EDB4986AB61C}" type="slidenum">
              <a:rPr lang="ru-RU" sz="1600" b="1">
                <a:solidFill>
                  <a:schemeClr val="bg1"/>
                </a:solidFill>
              </a:rPr>
              <a:pPr/>
              <a:t>3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/>
          </p:nvPr>
        </p:nvGraphicFramePr>
        <p:xfrm>
          <a:off x="401479" y="1279416"/>
          <a:ext cx="4479513" cy="4698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062514"/>
              </p:ext>
            </p:extLst>
          </p:nvPr>
        </p:nvGraphicFramePr>
        <p:xfrm>
          <a:off x="0" y="1268761"/>
          <a:ext cx="4743014" cy="459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610047" y="1510104"/>
            <a:ext cx="1882350" cy="929910"/>
            <a:chOff x="0" y="332473"/>
            <a:chExt cx="1701231" cy="591778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4770" y="332473"/>
              <a:ext cx="1621760" cy="21020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150" b="1" dirty="0">
                  <a:solidFill>
                    <a:srgbClr val="FFFF00"/>
                  </a:solidFill>
                </a:rPr>
                <a:t>Количество инвесторов</a:t>
              </a: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4769" y="612191"/>
              <a:ext cx="1621761" cy="581"/>
            </a:xfrm>
            <a:prstGeom prst="line">
              <a:avLst/>
            </a:prstGeom>
            <a:ln w="19050">
              <a:solidFill>
                <a:srgbClr val="502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0" y="539110"/>
              <a:ext cx="1701231" cy="3851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ru-RU" sz="1150" b="1" dirty="0">
                  <a:solidFill>
                    <a:schemeClr val="tx1"/>
                  </a:solidFill>
                </a:rPr>
                <a:t>Активы под управлением</a:t>
              </a:r>
              <a:endParaRPr lang="en-US" sz="1150" b="1" dirty="0">
                <a:solidFill>
                  <a:schemeClr val="tx1"/>
                </a:solidFill>
              </a:endParaRPr>
            </a:p>
            <a:p>
              <a:pPr algn="r"/>
              <a:r>
                <a:rPr lang="ru-RU" sz="1150" b="1" dirty="0">
                  <a:solidFill>
                    <a:schemeClr val="tx1"/>
                  </a:solidFill>
                </a:rPr>
                <a:t>трлн. долл. США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14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06506" y="224347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Климатический рейтинг </a:t>
            </a:r>
            <a:r>
              <a:rPr lang="en-US" sz="3400" b="1" dirty="0" smtClean="0">
                <a:solidFill>
                  <a:schemeClr val="accent6"/>
                </a:solidFill>
              </a:rPr>
              <a:t>CDP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Номер слайда 7">
            <a:extLst>
              <a:ext uri="{FF2B5EF4-FFF2-40B4-BE49-F238E27FC236}">
                <a16:creationId xmlns:a16="http://schemas.microsoft.com/office/drawing/2014/main" xmlns="" id="{9663E7A3-2100-4E8A-8835-5C45E485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9494" y="6381332"/>
            <a:ext cx="506506" cy="365125"/>
          </a:xfrm>
          <a:solidFill>
            <a:schemeClr val="accent6"/>
          </a:solidFill>
        </p:spPr>
        <p:txBody>
          <a:bodyPr vert="horz" lIns="91440" tIns="45720" rIns="91440" bIns="45720" rtlCol="0" anchor="ctr"/>
          <a:lstStyle/>
          <a:p>
            <a:fld id="{78EAEE5D-2EF2-4068-9B5A-EDB4986AB61C}" type="slidenum">
              <a:rPr lang="ru-RU" sz="1600" b="1">
                <a:solidFill>
                  <a:schemeClr val="bg1"/>
                </a:solidFill>
              </a:rPr>
              <a:pPr/>
              <a:t>4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09115"/>
              </p:ext>
            </p:extLst>
          </p:nvPr>
        </p:nvGraphicFramePr>
        <p:xfrm>
          <a:off x="560512" y="1124744"/>
          <a:ext cx="9001004" cy="511375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666689"/>
                <a:gridCol w="1266863"/>
                <a:gridCol w="1266863"/>
                <a:gridCol w="1266863"/>
                <a:gridCol w="1266863"/>
                <a:gridCol w="1266863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Компания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2013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2014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2015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2016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2017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Архангельский ЦБК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77 С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90 </a:t>
                      </a:r>
                      <a:r>
                        <a:rPr lang="en-US" sz="2000" kern="1200">
                          <a:effectLst/>
                        </a:rPr>
                        <a:t>B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С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C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Газпром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62 С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66 С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65 D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С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C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ЕВРАЗ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22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62 Е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69 Е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С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C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effectLst/>
                        </a:rPr>
                        <a:t>Русал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64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б/о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б/о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С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Красноярская ГЭС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63 Е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56 E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С</a:t>
                      </a: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effectLst/>
                        </a:rPr>
                        <a:t>C–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Полиметалл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84 </a:t>
                      </a:r>
                      <a:r>
                        <a:rPr lang="en-US" sz="2000" kern="1200" dirty="0">
                          <a:effectLst/>
                        </a:rPr>
                        <a:t>E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С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D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Уралкалий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41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40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53 E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D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D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ЛУКОЙЛ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16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40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D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D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Ростелеком                  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64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D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D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1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06506" y="224347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Климатический рейтинг</a:t>
            </a:r>
            <a:r>
              <a:rPr lang="en-US" sz="3400" b="1" dirty="0">
                <a:solidFill>
                  <a:schemeClr val="accent6"/>
                </a:solidFill>
              </a:rPr>
              <a:t> CDP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Номер слайда 7">
            <a:extLst>
              <a:ext uri="{FF2B5EF4-FFF2-40B4-BE49-F238E27FC236}">
                <a16:creationId xmlns:a16="http://schemas.microsoft.com/office/drawing/2014/main" xmlns="" id="{9663E7A3-2100-4E8A-8835-5C45E485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9494" y="6381332"/>
            <a:ext cx="506506" cy="365125"/>
          </a:xfrm>
          <a:solidFill>
            <a:schemeClr val="accent6"/>
          </a:solidFill>
        </p:spPr>
        <p:txBody>
          <a:bodyPr vert="horz" lIns="91440" tIns="45720" rIns="91440" bIns="45720" rtlCol="0" anchor="ctr"/>
          <a:lstStyle/>
          <a:p>
            <a:fld id="{78EAEE5D-2EF2-4068-9B5A-EDB4986AB61C}" type="slidenum">
              <a:rPr lang="ru-RU" sz="1600" b="1">
                <a:solidFill>
                  <a:schemeClr val="bg1"/>
                </a:solidFill>
              </a:rPr>
              <a:pPr/>
              <a:t>5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85411"/>
              </p:ext>
            </p:extLst>
          </p:nvPr>
        </p:nvGraphicFramePr>
        <p:xfrm>
          <a:off x="560512" y="1124744"/>
          <a:ext cx="9001000" cy="511257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666690"/>
                <a:gridCol w="1266862"/>
                <a:gridCol w="1266862"/>
                <a:gridCol w="1266862"/>
                <a:gridCol w="1266862"/>
                <a:gridCol w="1266862"/>
              </a:tblGrid>
              <a:tr h="6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Компания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2013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2014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2015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2016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2017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0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Нижнекамскнефтехим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64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D–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1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Русгидро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64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54 E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б/о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D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Аэрофлот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D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НОВАТЭК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40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50 Е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54 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D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effectLst/>
                        </a:rPr>
                        <a:t>D–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26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Интер РАО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effectLst/>
                        </a:rPr>
                        <a:t>D–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АФК «Система»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effectLst/>
                        </a:rPr>
                        <a:t>D–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26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ОГК-2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D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б/о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ТГК-1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64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D–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б/о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5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Роснефть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64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–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70" marR="73170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–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6" marR="62346" marT="31173" marB="311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б/о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4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06506" y="224347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Климат = Деньги = Репутация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Номер слайда 7">
            <a:extLst>
              <a:ext uri="{FF2B5EF4-FFF2-40B4-BE49-F238E27FC236}">
                <a16:creationId xmlns:a16="http://schemas.microsoft.com/office/drawing/2014/main" xmlns="" id="{9663E7A3-2100-4E8A-8835-5C45E485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9494" y="6381332"/>
            <a:ext cx="506506" cy="365125"/>
          </a:xfrm>
          <a:solidFill>
            <a:schemeClr val="accent6"/>
          </a:solidFill>
        </p:spPr>
        <p:txBody>
          <a:bodyPr vert="horz" lIns="91440" tIns="45720" rIns="91440" bIns="45720" rtlCol="0" anchor="ctr"/>
          <a:lstStyle/>
          <a:p>
            <a:fld id="{78EAEE5D-2EF2-4068-9B5A-EDB4986AB61C}" type="slidenum">
              <a:rPr lang="ru-RU" sz="1600" b="1">
                <a:solidFill>
                  <a:schemeClr val="bg1"/>
                </a:solidFill>
              </a:rPr>
              <a:pPr/>
              <a:t>6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246" y="1052736"/>
            <a:ext cx="9095688" cy="441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360363" algn="just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spc="-10" dirty="0" smtClean="0"/>
              <a:t>Если раньше вопросы климатической отчетности, в том числе для </a:t>
            </a:r>
            <a:r>
              <a:rPr lang="en-US" sz="2200" spc="-10" dirty="0" smtClean="0"/>
              <a:t>CDP</a:t>
            </a:r>
            <a:r>
              <a:rPr lang="ru-RU" sz="2200" spc="-10" dirty="0" smtClean="0"/>
              <a:t>, интересовали экологические службы предприятий, то теперь интерес к ним проявляют </a:t>
            </a:r>
            <a:r>
              <a:rPr lang="ru-RU" sz="2200" b="1" spc="-10" dirty="0" smtClean="0"/>
              <a:t>менеджеры по работе с инвесторами</a:t>
            </a:r>
            <a:r>
              <a:rPr lang="ru-RU" sz="2200" spc="-10" dirty="0" smtClean="0"/>
              <a:t>.</a:t>
            </a:r>
          </a:p>
          <a:p>
            <a:pPr marL="360363" lvl="1" indent="-360363" algn="just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spc="-10" dirty="0" smtClean="0"/>
              <a:t>На встрече в Посольстве Великобритании 24.11.2017 </a:t>
            </a:r>
            <a:r>
              <a:rPr lang="ru-RU" sz="2200" spc="-10" dirty="0"/>
              <a:t>г</a:t>
            </a:r>
            <a:r>
              <a:rPr lang="ru-RU" sz="2200" spc="-10" dirty="0" smtClean="0"/>
              <a:t>., посвященной корпоративной климатической отчетности, в </a:t>
            </a:r>
            <a:r>
              <a:rPr lang="ru-RU" sz="2200" spc="-10" dirty="0" err="1" smtClean="0"/>
              <a:t>т.ч</a:t>
            </a:r>
            <a:r>
              <a:rPr lang="ru-RU" sz="2200" spc="-10" dirty="0" smtClean="0"/>
              <a:t>. подведению итогов  отчетной кампании </a:t>
            </a:r>
            <a:r>
              <a:rPr lang="en-US" sz="2200" spc="-10" dirty="0" smtClean="0"/>
              <a:t>CDP</a:t>
            </a:r>
            <a:r>
              <a:rPr lang="ru-RU" sz="2200" spc="-10" dirty="0" smtClean="0"/>
              <a:t>, большинство участников с российской стороны представляли </a:t>
            </a:r>
            <a:r>
              <a:rPr lang="en-US" sz="2200" spc="-10" dirty="0" smtClean="0"/>
              <a:t>IR-</a:t>
            </a:r>
            <a:r>
              <a:rPr lang="ru-RU" sz="2200" spc="-10" dirty="0" smtClean="0"/>
              <a:t>менеджеры. В частности, Лукойл, </a:t>
            </a:r>
            <a:r>
              <a:rPr lang="ru-RU" sz="2200" spc="-10" dirty="0" err="1" smtClean="0"/>
              <a:t>ИнтерРАО</a:t>
            </a:r>
            <a:r>
              <a:rPr lang="ru-RU" sz="2200" spc="-10" dirty="0" smtClean="0"/>
              <a:t>, </a:t>
            </a:r>
            <a:r>
              <a:rPr lang="ru-RU" sz="2200" spc="-10" dirty="0" err="1" smtClean="0"/>
              <a:t>РусГидро</a:t>
            </a:r>
            <a:r>
              <a:rPr lang="ru-RU" sz="2200" spc="-10" dirty="0" smtClean="0"/>
              <a:t>.</a:t>
            </a:r>
          </a:p>
          <a:p>
            <a:pPr marL="360363" lvl="1" indent="-360363" algn="just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spc="-10" dirty="0" smtClean="0"/>
              <a:t>В ПАО «Полиметалл» углеродной отчетностью занимается </a:t>
            </a:r>
            <a:r>
              <a:rPr lang="ru-RU" sz="2200" i="1" spc="-10" dirty="0" smtClean="0"/>
              <a:t>менеджер по устойчивому развитию</a:t>
            </a:r>
            <a:r>
              <a:rPr lang="ru-RU" sz="2200" spc="-10" dirty="0" smtClean="0"/>
              <a:t>.</a:t>
            </a:r>
          </a:p>
          <a:p>
            <a:pPr marL="360363" lvl="1" indent="-360363" algn="just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spc="-10" dirty="0" smtClean="0"/>
              <a:t>В «</a:t>
            </a:r>
            <a:r>
              <a:rPr lang="ru-RU" sz="2200" spc="-10" dirty="0" err="1" smtClean="0"/>
              <a:t>Леруа</a:t>
            </a:r>
            <a:r>
              <a:rPr lang="ru-RU" sz="2200" spc="-10" dirty="0" smtClean="0"/>
              <a:t> </a:t>
            </a:r>
            <a:r>
              <a:rPr lang="ru-RU" sz="2200" spc="-10" dirty="0" err="1" smtClean="0"/>
              <a:t>Мерлен</a:t>
            </a:r>
            <a:r>
              <a:rPr lang="ru-RU" sz="2200" spc="-10" dirty="0" smtClean="0"/>
              <a:t> Восток» – </a:t>
            </a:r>
            <a:r>
              <a:rPr lang="ru-RU" sz="2200" i="1" spc="-10" dirty="0" smtClean="0"/>
              <a:t>менеджер по корпоративной социальной ответственности бизнеса.</a:t>
            </a:r>
            <a:endParaRPr lang="ru-RU" sz="2200" i="1" dirty="0" smtClean="0"/>
          </a:p>
        </p:txBody>
      </p:sp>
    </p:spTree>
    <p:extLst>
      <p:ext uri="{BB962C8B-B14F-4D97-AF65-F5344CB8AC3E}">
        <p14:creationId xmlns:p14="http://schemas.microsoft.com/office/powerpoint/2010/main" val="37508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3212" y="8736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US" sz="2400" b="1" dirty="0"/>
              <a:t>Global Climate </a:t>
            </a:r>
            <a:r>
              <a:rPr lang="en-US" sz="2400" b="1" dirty="0" smtClean="0"/>
              <a:t>Action/ NAZCA</a:t>
            </a:r>
            <a:endParaRPr lang="ru-RU" sz="2400" b="1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06506" y="224347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Климатические стратегии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Номер слайда 7">
            <a:extLst>
              <a:ext uri="{FF2B5EF4-FFF2-40B4-BE49-F238E27FC236}">
                <a16:creationId xmlns:a16="http://schemas.microsoft.com/office/drawing/2014/main" xmlns="" id="{9663E7A3-2100-4E8A-8835-5C45E485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9494" y="6381332"/>
            <a:ext cx="506506" cy="365125"/>
          </a:xfrm>
          <a:solidFill>
            <a:schemeClr val="accent6"/>
          </a:solidFill>
        </p:spPr>
        <p:txBody>
          <a:bodyPr vert="horz" lIns="91440" tIns="45720" rIns="91440" bIns="45720" rtlCol="0" anchor="ctr"/>
          <a:lstStyle/>
          <a:p>
            <a:fld id="{78EAEE5D-2EF2-4068-9B5A-EDB4986AB61C}" type="slidenum">
              <a:rPr lang="ru-RU" sz="1600" b="1">
                <a:solidFill>
                  <a:schemeClr val="bg1"/>
                </a:solidFill>
              </a:rPr>
              <a:pPr/>
              <a:t>7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268" y="1779587"/>
            <a:ext cx="5854493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0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3212" y="8736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 smtClean="0"/>
              <a:t>Российские компании</a:t>
            </a:r>
            <a:endParaRPr lang="ru-RU" sz="2400" b="1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06506" y="224347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Климатические стратегии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Номер слайда 7">
            <a:extLst>
              <a:ext uri="{FF2B5EF4-FFF2-40B4-BE49-F238E27FC236}">
                <a16:creationId xmlns:a16="http://schemas.microsoft.com/office/drawing/2014/main" xmlns="" id="{9663E7A3-2100-4E8A-8835-5C45E485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9494" y="6381332"/>
            <a:ext cx="506506" cy="365125"/>
          </a:xfrm>
          <a:solidFill>
            <a:schemeClr val="accent6"/>
          </a:solidFill>
        </p:spPr>
        <p:txBody>
          <a:bodyPr vert="horz" lIns="91440" tIns="45720" rIns="91440" bIns="45720" rtlCol="0" anchor="ctr"/>
          <a:lstStyle/>
          <a:p>
            <a:fld id="{78EAEE5D-2EF2-4068-9B5A-EDB4986AB61C}" type="slidenum">
              <a:rPr lang="ru-RU" sz="1600" b="1">
                <a:solidFill>
                  <a:schemeClr val="bg1"/>
                </a:solidFill>
              </a:rPr>
              <a:pPr/>
              <a:t>8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310871"/>
              </p:ext>
            </p:extLst>
          </p:nvPr>
        </p:nvGraphicFramePr>
        <p:xfrm>
          <a:off x="632520" y="1484784"/>
          <a:ext cx="9001000" cy="244827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24336"/>
                <a:gridCol w="597666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Компания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Климатическая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стратегия</a:t>
                      </a:r>
                      <a:endParaRPr lang="ru-RU" sz="2000" dirty="0"/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2000" dirty="0" smtClean="0"/>
                        <a:t>АО «Архангельский</a:t>
                      </a:r>
                      <a:r>
                        <a:rPr lang="ru-RU" sz="2000" baseline="0" dirty="0" smtClean="0"/>
                        <a:t> ЦБК»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2000" u="none" strike="noStrike" kern="1200" baseline="0" dirty="0" smtClean="0"/>
                        <a:t>В период до 2020 г. в среднем не превысить уровень 2,2 млн. т СО2-экв. в год (70% от выбросов 1990 г.). </a:t>
                      </a:r>
                      <a:endParaRPr lang="ru-RU" sz="20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2000" dirty="0" smtClean="0"/>
                        <a:t>ПАО «Газпром»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/>
                        <a:t>К 2020 г. сократить удельные прямые выбросы ПГ на 9,75% на 1 </a:t>
                      </a:r>
                      <a:r>
                        <a:rPr lang="ru-RU" sz="2000" kern="1200" dirty="0" err="1" smtClean="0"/>
                        <a:t>т.у.т</a:t>
                      </a:r>
                      <a:r>
                        <a:rPr lang="ru-RU" sz="2000" kern="1200" dirty="0" smtClean="0"/>
                        <a:t>. продукции по сравнению с 2010 г. 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20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3212" y="873651"/>
            <a:ext cx="8811746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400" b="1" dirty="0" smtClean="0"/>
              <a:t>Российские компании</a:t>
            </a:r>
            <a:endParaRPr lang="ru-RU" sz="2400" b="1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06506" y="224347"/>
            <a:ext cx="8915400" cy="650165"/>
          </a:xfrm>
        </p:spPr>
        <p:txBody>
          <a:bodyPr>
            <a:noAutofit/>
          </a:bodyPr>
          <a:lstStyle/>
          <a:p>
            <a:pPr marL="0" indent="0" algn="l"/>
            <a:r>
              <a:rPr lang="ru-RU" sz="3400" b="1" dirty="0" smtClean="0">
                <a:solidFill>
                  <a:schemeClr val="accent6"/>
                </a:solidFill>
              </a:rPr>
              <a:t>Климатические стратегии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Номер слайда 7">
            <a:extLst>
              <a:ext uri="{FF2B5EF4-FFF2-40B4-BE49-F238E27FC236}">
                <a16:creationId xmlns:a16="http://schemas.microsoft.com/office/drawing/2014/main" xmlns="" id="{9663E7A3-2100-4E8A-8835-5C45E485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9494" y="6381332"/>
            <a:ext cx="506506" cy="365125"/>
          </a:xfrm>
          <a:solidFill>
            <a:schemeClr val="accent6"/>
          </a:solidFill>
        </p:spPr>
        <p:txBody>
          <a:bodyPr vert="horz" lIns="91440" tIns="45720" rIns="91440" bIns="45720" rtlCol="0" anchor="ctr"/>
          <a:lstStyle/>
          <a:p>
            <a:fld id="{78EAEE5D-2EF2-4068-9B5A-EDB4986AB61C}" type="slidenum">
              <a:rPr lang="ru-RU" sz="1600" b="1">
                <a:solidFill>
                  <a:schemeClr val="bg1"/>
                </a:solidFill>
              </a:rPr>
              <a:pPr/>
              <a:t>9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908" y="1355182"/>
            <a:ext cx="9095688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360363" algn="just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2200" spc="-10" dirty="0" smtClean="0"/>
              <a:t>В последнее время мы получили заказы на разработку климатической стратегии на период до 2025 (2030) г. от следующих компаний:</a:t>
            </a:r>
          </a:p>
          <a:p>
            <a:pPr marL="896938" lvl="1" indent="-449263" algn="just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spc="-10" dirty="0" smtClean="0"/>
              <a:t>АО «Архангельский ЦБК» </a:t>
            </a:r>
            <a:r>
              <a:rPr lang="ru-RU" i="1" spc="-10" dirty="0" smtClean="0"/>
              <a:t>(работа выполняется)</a:t>
            </a:r>
          </a:p>
          <a:p>
            <a:pPr marL="896938" lvl="1" indent="-449263" algn="just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spc="-10" dirty="0" smtClean="0"/>
              <a:t>АО «Лесозавод 25» </a:t>
            </a:r>
            <a:r>
              <a:rPr lang="ru-RU" i="1" spc="-10" dirty="0" smtClean="0"/>
              <a:t>(работа выполнена)</a:t>
            </a:r>
          </a:p>
          <a:p>
            <a:pPr marL="896938" lvl="1" indent="-449263" algn="just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spc="-10" dirty="0" smtClean="0"/>
              <a:t>АО «Группа «ИЛИМ» </a:t>
            </a:r>
            <a:r>
              <a:rPr lang="ru-RU" i="1" spc="-10" dirty="0" smtClean="0"/>
              <a:t>(договор подписан)</a:t>
            </a:r>
          </a:p>
          <a:p>
            <a:pPr marL="896938" lvl="1" indent="-449263" algn="just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spc="-10" dirty="0" smtClean="0"/>
              <a:t>АО «Сегежа Групп» </a:t>
            </a:r>
            <a:r>
              <a:rPr lang="ru-RU" i="1" spc="-10" dirty="0" smtClean="0"/>
              <a:t>(идут переговоры)</a:t>
            </a:r>
          </a:p>
          <a:p>
            <a:pPr marL="896938" lvl="1" indent="-449263" algn="just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200" spc="-10" dirty="0" smtClean="0"/>
              <a:t>ПАО «НЛМК» </a:t>
            </a:r>
            <a:r>
              <a:rPr lang="ru-RU" i="1" spc="-10" dirty="0"/>
              <a:t>(идут переговоры</a:t>
            </a:r>
            <a:r>
              <a:rPr lang="ru-RU" i="1" spc="-10" dirty="0" smtClean="0"/>
              <a:t>)</a:t>
            </a:r>
            <a:r>
              <a:rPr lang="ru-RU" sz="2200" spc="-10" dirty="0" smtClean="0"/>
              <a:t>.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411871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4274</TotalTime>
  <Words>2221</Words>
  <Application>Microsoft Office PowerPoint</Application>
  <PresentationFormat>Лист A4 (210x297 мм)</PresentationFormat>
  <Paragraphs>331</Paragraphs>
  <Slides>25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Климатический рейтинг CDP</vt:lpstr>
      <vt:lpstr>Климатический рейтинг CDP</vt:lpstr>
      <vt:lpstr>Климатический рейтинг CDP</vt:lpstr>
      <vt:lpstr>Климатический рейтинг CDP</vt:lpstr>
      <vt:lpstr>Климат = Деньги = Репутация</vt:lpstr>
      <vt:lpstr>Климатические стратегии</vt:lpstr>
      <vt:lpstr>Климатические стратегии</vt:lpstr>
      <vt:lpstr>Климатические стратегии</vt:lpstr>
      <vt:lpstr>Климатические стратегии</vt:lpstr>
      <vt:lpstr>Климатические стратегии</vt:lpstr>
      <vt:lpstr>Климатические стратегии</vt:lpstr>
      <vt:lpstr>Климатические стратегии</vt:lpstr>
      <vt:lpstr>Климатические стратегии</vt:lpstr>
      <vt:lpstr>Климатические риски</vt:lpstr>
      <vt:lpstr>Климатические риски</vt:lpstr>
      <vt:lpstr>Климатические риски</vt:lpstr>
      <vt:lpstr>Энергетический переход</vt:lpstr>
      <vt:lpstr>Энергетический переход</vt:lpstr>
      <vt:lpstr>Энергетический переход</vt:lpstr>
      <vt:lpstr>Энергетический переход</vt:lpstr>
      <vt:lpstr>Обесценение и дивестиции</vt:lpstr>
      <vt:lpstr>Обесценение и дивестиции</vt:lpstr>
      <vt:lpstr>Торговые барьеры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Глобальное изменение климата, его природа и возможные последствия. Роль и влияние человека</dc:title>
  <dc:creator>Michael Yulkin</dc:creator>
  <cp:lastModifiedBy>Michael Yulkin</cp:lastModifiedBy>
  <cp:revision>348</cp:revision>
  <dcterms:created xsi:type="dcterms:W3CDTF">2017-02-06T19:00:30Z</dcterms:created>
  <dcterms:modified xsi:type="dcterms:W3CDTF">2017-12-06T01:46:49Z</dcterms:modified>
</cp:coreProperties>
</file>